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9"/>
  </p:notesMasterIdLst>
  <p:handoutMasterIdLst>
    <p:handoutMasterId r:id="rId20"/>
  </p:handoutMasterIdLst>
  <p:sldIdLst>
    <p:sldId id="275" r:id="rId2"/>
    <p:sldId id="276" r:id="rId3"/>
    <p:sldId id="258" r:id="rId4"/>
    <p:sldId id="272" r:id="rId5"/>
    <p:sldId id="259" r:id="rId6"/>
    <p:sldId id="278" r:id="rId7"/>
    <p:sldId id="273" r:id="rId8"/>
    <p:sldId id="262" r:id="rId9"/>
    <p:sldId id="279" r:id="rId10"/>
    <p:sldId id="274" r:id="rId11"/>
    <p:sldId id="265" r:id="rId12"/>
    <p:sldId id="266" r:id="rId13"/>
    <p:sldId id="267" r:id="rId14"/>
    <p:sldId id="268" r:id="rId15"/>
    <p:sldId id="269" r:id="rId16"/>
    <p:sldId id="280" r:id="rId17"/>
    <p:sldId id="271" r:id="rId1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736"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openxmlformats.org/officeDocument/2006/relationships/oleObject" Target="file:///C:\Users\Naqash\Desktop\Presentations\New%20Microsoft%20Excel%20Worksheet.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tx2"/>
                </a:solidFill>
                <a:latin typeface="Trebuchet MS" panose="020B0603020202020204" pitchFamily="34" charset="0"/>
                <a:ea typeface="+mn-ea"/>
                <a:cs typeface="+mn-cs"/>
              </a:defRPr>
            </a:pPr>
            <a:r>
              <a:rPr lang="en-US" sz="1800" dirty="0">
                <a:latin typeface="Trebuchet MS" panose="020B0603020202020204" pitchFamily="34" charset="0"/>
              </a:rPr>
              <a:t>Sales revenue</a:t>
            </a:r>
            <a:r>
              <a:rPr lang="en-US" sz="1800" baseline="0" dirty="0">
                <a:latin typeface="Trebuchet MS" panose="020B0603020202020204" pitchFamily="34" charset="0"/>
              </a:rPr>
              <a:t> </a:t>
            </a:r>
            <a:r>
              <a:rPr lang="en-US" sz="1800" baseline="0" dirty="0" smtClean="0">
                <a:latin typeface="Trebuchet MS" panose="020B0603020202020204" pitchFamily="34" charset="0"/>
              </a:rPr>
              <a:t>– Rs. </a:t>
            </a:r>
            <a:r>
              <a:rPr lang="en-US" sz="1800" baseline="0" dirty="0">
                <a:latin typeface="Trebuchet MS" panose="020B0603020202020204" pitchFamily="34" charset="0"/>
              </a:rPr>
              <a:t>in million</a:t>
            </a:r>
            <a:endParaRPr lang="en-US" sz="1800" dirty="0">
              <a:latin typeface="Trebuchet MS" panose="020B0603020202020204" pitchFamily="34" charset="0"/>
            </a:endParaRPr>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2"/>
              </a:solidFill>
              <a:latin typeface="Trebuchet MS" panose="020B0603020202020204" pitchFamily="34" charset="0"/>
              <a:ea typeface="+mn-ea"/>
              <a:cs typeface="+mn-cs"/>
            </a:defRPr>
          </a:pPr>
          <a:endParaRPr lang="en-US"/>
        </a:p>
      </c:txPr>
    </c:title>
    <c:autoTitleDeleted val="0"/>
    <c:plotArea>
      <c:layout/>
      <c:barChart>
        <c:barDir val="col"/>
        <c:grouping val="clustered"/>
        <c:varyColors val="0"/>
        <c:ser>
          <c:idx val="0"/>
          <c:order val="0"/>
          <c:tx>
            <c:strRef>
              <c:f>'PL analysis 6 years'!$A$29</c:f>
              <c:strCache>
                <c:ptCount val="1"/>
                <c:pt idx="0">
                  <c:v>Sales revenue  </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rebuchet MS" panose="020B0603020202020204" pitchFamily="34" charset="0"/>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'PL analysis 6 years'!$B$28:$H$28</c:f>
              <c:strCache>
                <c:ptCount val="7"/>
                <c:pt idx="0">
                  <c:v>Jun-16</c:v>
                </c:pt>
                <c:pt idx="1">
                  <c:v>Jun-17</c:v>
                </c:pt>
                <c:pt idx="2">
                  <c:v>Jun-18</c:v>
                </c:pt>
                <c:pt idx="3">
                  <c:v>Jun-19</c:v>
                </c:pt>
                <c:pt idx="4">
                  <c:v>Jun-20</c:v>
                </c:pt>
                <c:pt idx="5">
                  <c:v>Jun-21</c:v>
                </c:pt>
                <c:pt idx="6">
                  <c:v>Jun-22</c:v>
                </c:pt>
              </c:strCache>
            </c:strRef>
          </c:cat>
          <c:val>
            <c:numRef>
              <c:f>'PL analysis 6 years'!$B$29:$H$29</c:f>
              <c:numCache>
                <c:formatCode>_(* #,##0_);_(* \(#,##0\);_(* "-"??_);_(@_)</c:formatCode>
                <c:ptCount val="7"/>
                <c:pt idx="0">
                  <c:v>23282.100999999999</c:v>
                </c:pt>
                <c:pt idx="1">
                  <c:v>30145.613000000001</c:v>
                </c:pt>
                <c:pt idx="2">
                  <c:v>33345.188000000002</c:v>
                </c:pt>
                <c:pt idx="3">
                  <c:v>40913.728000000003</c:v>
                </c:pt>
                <c:pt idx="4">
                  <c:v>39713.735000000001</c:v>
                </c:pt>
                <c:pt idx="5">
                  <c:v>52132.241999999998</c:v>
                </c:pt>
                <c:pt idx="6">
                  <c:v>65406</c:v>
                </c:pt>
              </c:numCache>
            </c:numRef>
          </c:val>
          <c:extLst xmlns:c16r2="http://schemas.microsoft.com/office/drawing/2015/06/chart">
            <c:ext xmlns:c16="http://schemas.microsoft.com/office/drawing/2014/chart" uri="{C3380CC4-5D6E-409C-BE32-E72D297353CC}">
              <c16:uniqueId val="{00000000-8BCE-48E1-A59C-45F97FF026BF}"/>
            </c:ext>
          </c:extLst>
        </c:ser>
        <c:dLbls>
          <c:dLblPos val="outEnd"/>
          <c:showLegendKey val="0"/>
          <c:showVal val="1"/>
          <c:showCatName val="0"/>
          <c:showSerName val="0"/>
          <c:showPercent val="0"/>
          <c:showBubbleSize val="0"/>
        </c:dLbls>
        <c:gapWidth val="100"/>
        <c:overlap val="-24"/>
        <c:axId val="-1681381408"/>
        <c:axId val="-1681380864"/>
      </c:barChart>
      <c:catAx>
        <c:axId val="-168138140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2"/>
                </a:solidFill>
                <a:latin typeface="Trebuchet MS" panose="020B0603020202020204" pitchFamily="34" charset="0"/>
                <a:ea typeface="+mn-ea"/>
                <a:cs typeface="+mn-cs"/>
              </a:defRPr>
            </a:pPr>
            <a:endParaRPr lang="en-US"/>
          </a:p>
        </c:txPr>
        <c:crossAx val="-1681380864"/>
        <c:crosses val="autoZero"/>
        <c:auto val="1"/>
        <c:lblAlgn val="ctr"/>
        <c:lblOffset val="100"/>
        <c:noMultiLvlLbl val="0"/>
      </c:catAx>
      <c:valAx>
        <c:axId val="-1681380864"/>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2"/>
                </a:solidFill>
                <a:latin typeface="Trebuchet MS" panose="020B0603020202020204" pitchFamily="34" charset="0"/>
                <a:ea typeface="+mn-ea"/>
                <a:cs typeface="+mn-cs"/>
              </a:defRPr>
            </a:pPr>
            <a:endParaRPr lang="en-US"/>
          </a:p>
        </c:txPr>
        <c:crossAx val="-1681381408"/>
        <c:crosses val="autoZero"/>
        <c:crossBetween val="between"/>
      </c:valAx>
      <c:spPr>
        <a:noFill/>
        <a:ln>
          <a:noFill/>
        </a:ln>
        <a:effectLst/>
      </c:spPr>
    </c:plotArea>
    <c:plotVisOnly val="1"/>
    <c:dispBlanksAs val="gap"/>
    <c:showDLblsOverMax val="0"/>
  </c:chart>
  <c:spPr>
    <a:solidFill>
      <a:schemeClr val="bg1">
        <a:lumMod val="85000"/>
      </a:schemeClr>
    </a:solidFill>
    <a:ln w="9525" cap="flat" cmpd="sng" algn="ctr">
      <a:solidFill>
        <a:schemeClr val="tx2">
          <a:lumMod val="15000"/>
          <a:lumOff val="85000"/>
        </a:schemeClr>
      </a:solidFill>
      <a:round/>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Trebuchet MS" panose="020B0603020202020204" pitchFamily="34" charset="0"/>
                <a:ea typeface="+mn-ea"/>
                <a:cs typeface="+mn-cs"/>
              </a:defRPr>
            </a:pPr>
            <a:r>
              <a:rPr lang="en-US" sz="1800" b="1" dirty="0">
                <a:latin typeface="Trebuchet MS" panose="020B0603020202020204" pitchFamily="34" charset="0"/>
              </a:rPr>
              <a:t>Profit after tax</a:t>
            </a:r>
            <a:r>
              <a:rPr lang="en-US" sz="1800" b="0" i="0" u="none" strike="noStrike" baseline="0" dirty="0">
                <a:effectLst/>
                <a:latin typeface="Trebuchet MS" panose="020B0603020202020204" pitchFamily="34" charset="0"/>
              </a:rPr>
              <a:t> </a:t>
            </a:r>
            <a:r>
              <a:rPr lang="en-US" sz="1800" b="1" i="0" u="none" strike="noStrike" baseline="0" dirty="0" smtClean="0">
                <a:effectLst/>
                <a:latin typeface="Trebuchet MS" panose="020B0603020202020204" pitchFamily="34" charset="0"/>
              </a:rPr>
              <a:t>– Rs. </a:t>
            </a:r>
            <a:r>
              <a:rPr lang="en-US" sz="1800" b="1" i="0" u="none" strike="noStrike" baseline="0" dirty="0">
                <a:effectLst/>
                <a:latin typeface="Trebuchet MS" panose="020B0603020202020204" pitchFamily="34" charset="0"/>
              </a:rPr>
              <a:t>in million</a:t>
            </a:r>
            <a:r>
              <a:rPr lang="en-US" sz="1800" b="1" dirty="0">
                <a:latin typeface="Trebuchet MS" panose="020B0603020202020204" pitchFamily="34" charset="0"/>
              </a:rPr>
              <a:t> </a:t>
            </a:r>
          </a:p>
        </c:rich>
      </c:tx>
      <c:layout>
        <c:manualLayout>
          <c:xMode val="edge"/>
          <c:yMode val="edge"/>
          <c:x val="0.2497230722420927"/>
          <c:y val="4.2780748663101602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Trebuchet MS" panose="020B0603020202020204" pitchFamily="34" charset="0"/>
              <a:ea typeface="+mn-ea"/>
              <a:cs typeface="+mn-cs"/>
            </a:defRPr>
          </a:pPr>
          <a:endParaRPr lang="en-US"/>
        </a:p>
      </c:txPr>
    </c:title>
    <c:autoTitleDeleted val="0"/>
    <c:plotArea>
      <c:layout/>
      <c:barChart>
        <c:barDir val="col"/>
        <c:grouping val="clustered"/>
        <c:varyColors val="0"/>
        <c:ser>
          <c:idx val="0"/>
          <c:order val="0"/>
          <c:tx>
            <c:strRef>
              <c:f>'PL analysis 6 years'!$A$35</c:f>
              <c:strCache>
                <c:ptCount val="1"/>
                <c:pt idx="0">
                  <c:v>Profit after tax</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rebuchet MS" panose="020B0603020202020204" pitchFamily="34" charset="0"/>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 analysis 6 years'!$B$32:$H$32</c:f>
              <c:strCache>
                <c:ptCount val="7"/>
                <c:pt idx="0">
                  <c:v>Jun-16</c:v>
                </c:pt>
                <c:pt idx="1">
                  <c:v>Jun-17</c:v>
                </c:pt>
                <c:pt idx="2">
                  <c:v>Jun-18</c:v>
                </c:pt>
                <c:pt idx="3">
                  <c:v>Jun-19</c:v>
                </c:pt>
                <c:pt idx="4">
                  <c:v>Jun-20</c:v>
                </c:pt>
                <c:pt idx="5">
                  <c:v>Jun-21</c:v>
                </c:pt>
                <c:pt idx="6">
                  <c:v>Jun-22</c:v>
                </c:pt>
              </c:strCache>
            </c:strRef>
          </c:cat>
          <c:val>
            <c:numRef>
              <c:f>'PL analysis 6 years'!$B$35:$H$35</c:f>
              <c:numCache>
                <c:formatCode>_(* #,##0_);_(* \(#,##0\);_(* "-"??_);_(@_)</c:formatCode>
                <c:ptCount val="7"/>
                <c:pt idx="0">
                  <c:v>133.09299999999928</c:v>
                </c:pt>
                <c:pt idx="1">
                  <c:v>454.97200000000282</c:v>
                </c:pt>
                <c:pt idx="2">
                  <c:v>1276.5280000000016</c:v>
                </c:pt>
                <c:pt idx="3">
                  <c:v>1541.822999999999</c:v>
                </c:pt>
                <c:pt idx="4">
                  <c:v>-569.49299999999573</c:v>
                </c:pt>
                <c:pt idx="5">
                  <c:v>5431.9049999999988</c:v>
                </c:pt>
                <c:pt idx="6">
                  <c:v>4610</c:v>
                </c:pt>
              </c:numCache>
            </c:numRef>
          </c:val>
          <c:extLst xmlns:c16r2="http://schemas.microsoft.com/office/drawing/2015/06/chart">
            <c:ext xmlns:c16="http://schemas.microsoft.com/office/drawing/2014/chart" uri="{C3380CC4-5D6E-409C-BE32-E72D297353CC}">
              <c16:uniqueId val="{00000000-473F-478D-9353-95F2AC74A3B2}"/>
            </c:ext>
          </c:extLst>
        </c:ser>
        <c:dLbls>
          <c:dLblPos val="outEnd"/>
          <c:showLegendKey val="0"/>
          <c:showVal val="1"/>
          <c:showCatName val="0"/>
          <c:showSerName val="0"/>
          <c:showPercent val="0"/>
          <c:showBubbleSize val="0"/>
        </c:dLbls>
        <c:gapWidth val="219"/>
        <c:overlap val="-27"/>
        <c:axId val="-1681379232"/>
        <c:axId val="-1681378144"/>
      </c:barChart>
      <c:catAx>
        <c:axId val="-1681379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Trebuchet MS" panose="020B0603020202020204" pitchFamily="34" charset="0"/>
                <a:ea typeface="+mn-ea"/>
                <a:cs typeface="+mn-cs"/>
              </a:defRPr>
            </a:pPr>
            <a:endParaRPr lang="en-US"/>
          </a:p>
        </c:txPr>
        <c:crossAx val="-1681378144"/>
        <c:crosses val="autoZero"/>
        <c:auto val="1"/>
        <c:lblAlgn val="ctr"/>
        <c:lblOffset val="100"/>
        <c:noMultiLvlLbl val="0"/>
      </c:catAx>
      <c:valAx>
        <c:axId val="-1681378144"/>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Trebuchet MS" panose="020B0603020202020204" pitchFamily="34" charset="0"/>
                <a:ea typeface="+mn-ea"/>
                <a:cs typeface="+mn-cs"/>
              </a:defRPr>
            </a:pPr>
            <a:endParaRPr lang="en-US"/>
          </a:p>
        </c:txPr>
        <c:crossAx val="-1681379232"/>
        <c:crosses val="autoZero"/>
        <c:crossBetween val="between"/>
      </c:valAx>
      <c:spPr>
        <a:noFill/>
        <a:ln>
          <a:noFill/>
        </a:ln>
        <a:effectLst/>
      </c:spPr>
    </c:plotArea>
    <c:plotVisOnly val="1"/>
    <c:dispBlanksAs val="gap"/>
    <c:showDLblsOverMax val="0"/>
  </c:chart>
  <c:spPr>
    <a:solidFill>
      <a:schemeClr val="bg1">
        <a:lumMod val="85000"/>
      </a:schemeClr>
    </a:solidFill>
    <a:ln w="9525" cap="flat" cmpd="sng" algn="ctr">
      <a:solidFill>
        <a:schemeClr val="tx1">
          <a:lumMod val="15000"/>
          <a:lumOff val="85000"/>
        </a:schemeClr>
      </a:solid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Trebuchet MS" panose="020B0603020202020204" pitchFamily="34" charset="0"/>
                <a:ea typeface="+mn-ea"/>
                <a:cs typeface="+mn-cs"/>
              </a:defRPr>
            </a:pPr>
            <a:r>
              <a:rPr lang="en-US" sz="1600" b="1" dirty="0" smtClean="0">
                <a:latin typeface="Trebuchet MS" panose="020B0603020202020204" pitchFamily="34" charset="0"/>
              </a:rPr>
              <a:t>Earnings / Loss Per</a:t>
            </a:r>
            <a:r>
              <a:rPr lang="en-US" sz="1600" b="1" baseline="0" dirty="0" smtClean="0">
                <a:latin typeface="Trebuchet MS" panose="020B0603020202020204" pitchFamily="34" charset="0"/>
              </a:rPr>
              <a:t> Share (Rupees)</a:t>
            </a:r>
            <a:endParaRPr lang="en-US" sz="1600" b="1" dirty="0">
              <a:latin typeface="Trebuchet MS" panose="020B0603020202020204" pitchFamily="34" charset="0"/>
            </a:endParaRP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Trebuchet MS" panose="020B0603020202020204" pitchFamily="34" charset="0"/>
              <a:ea typeface="+mn-ea"/>
              <a:cs typeface="+mn-cs"/>
            </a:defRPr>
          </a:pPr>
          <a:endParaRPr lang="en-US"/>
        </a:p>
      </c:txPr>
    </c:title>
    <c:autoTitleDeleted val="0"/>
    <c:plotArea>
      <c:layout/>
      <c:lineChart>
        <c:grouping val="standard"/>
        <c:varyColors val="0"/>
        <c:ser>
          <c:idx val="0"/>
          <c:order val="0"/>
          <c:tx>
            <c:strRef>
              <c:f>Sheet1!$E$6</c:f>
              <c:strCache>
                <c:ptCount val="1"/>
                <c:pt idx="0">
                  <c:v>EPS - Rs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accent2">
                        <a:lumMod val="75000"/>
                      </a:schemeClr>
                    </a:solidFill>
                    <a:latin typeface="Trebuchet MS" panose="020B06030202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Sheet1!$D$7:$D$13</c:f>
              <c:strCache>
                <c:ptCount val="7"/>
                <c:pt idx="0">
                  <c:v>June-16</c:v>
                </c:pt>
                <c:pt idx="1">
                  <c:v>June-17</c:v>
                </c:pt>
                <c:pt idx="2">
                  <c:v>June-18</c:v>
                </c:pt>
                <c:pt idx="3">
                  <c:v>June-19</c:v>
                </c:pt>
                <c:pt idx="4">
                  <c:v>June-20</c:v>
                </c:pt>
                <c:pt idx="5">
                  <c:v>June-21</c:v>
                </c:pt>
                <c:pt idx="6">
                  <c:v>June-22</c:v>
                </c:pt>
              </c:strCache>
            </c:strRef>
          </c:cat>
          <c:val>
            <c:numRef>
              <c:f>Sheet1!$E$7:$E$13</c:f>
              <c:numCache>
                <c:formatCode>_(* #,##0.00_);_(* \(#,##0.00\);_(* "-"??_);_(@_)</c:formatCode>
                <c:ptCount val="7"/>
                <c:pt idx="0">
                  <c:v>4.4400000000000004</c:v>
                </c:pt>
                <c:pt idx="1">
                  <c:v>15.17</c:v>
                </c:pt>
                <c:pt idx="2">
                  <c:v>42.55</c:v>
                </c:pt>
                <c:pt idx="3">
                  <c:v>51.39</c:v>
                </c:pt>
                <c:pt idx="4">
                  <c:v>-18.98</c:v>
                </c:pt>
                <c:pt idx="5">
                  <c:v>181.06</c:v>
                </c:pt>
                <c:pt idx="6">
                  <c:v>153.68</c:v>
                </c:pt>
              </c:numCache>
            </c:numRef>
          </c:val>
          <c:smooth val="0"/>
        </c:ser>
        <c:dLbls>
          <c:dLblPos val="t"/>
          <c:showLegendKey val="0"/>
          <c:showVal val="1"/>
          <c:showCatName val="0"/>
          <c:showSerName val="0"/>
          <c:showPercent val="0"/>
          <c:showBubbleSize val="0"/>
        </c:dLbls>
        <c:marker val="1"/>
        <c:smooth val="0"/>
        <c:axId val="-1593629312"/>
        <c:axId val="-1593617888"/>
      </c:lineChart>
      <c:catAx>
        <c:axId val="-159362931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93617888"/>
        <c:crosses val="autoZero"/>
        <c:auto val="1"/>
        <c:lblAlgn val="ctr"/>
        <c:lblOffset val="100"/>
        <c:noMultiLvlLbl val="0"/>
      </c:catAx>
      <c:valAx>
        <c:axId val="-1593617888"/>
        <c:scaling>
          <c:orientation val="minMax"/>
        </c:scaling>
        <c:delete val="0"/>
        <c:axPos val="l"/>
        <c:majorGridlines>
          <c:spPr>
            <a:ln w="9525" cap="flat" cmpd="sng" algn="ctr">
              <a:solidFill>
                <a:schemeClr val="tx1">
                  <a:lumMod val="15000"/>
                  <a:lumOff val="85000"/>
                </a:schemeClr>
              </a:solidFill>
              <a:round/>
            </a:ln>
            <a:effectLst/>
          </c:spPr>
        </c:majorGridlines>
        <c:numFmt formatCode="_(* #,##0.00_);_(* \(#,##0.00\);_(* &quot;-&quot;??_);_(@_)" sourceLinked="1"/>
        <c:majorTickMark val="out"/>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Trebuchet MS" panose="020B0603020202020204" pitchFamily="34" charset="0"/>
                <a:ea typeface="+mn-ea"/>
                <a:cs typeface="+mn-cs"/>
              </a:defRPr>
            </a:pPr>
            <a:endParaRPr lang="en-US"/>
          </a:p>
        </c:txPr>
        <c:crossAx val="-15936293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8649"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134" y="1"/>
            <a:ext cx="3038648" cy="466725"/>
          </a:xfrm>
          <a:prstGeom prst="rect">
            <a:avLst/>
          </a:prstGeom>
        </p:spPr>
        <p:txBody>
          <a:bodyPr vert="horz" lIns="91440" tIns="45720" rIns="91440" bIns="45720" rtlCol="0"/>
          <a:lstStyle>
            <a:lvl1pPr algn="r">
              <a:defRPr sz="1200"/>
            </a:lvl1pPr>
          </a:lstStyle>
          <a:p>
            <a:fld id="{D0906BFA-C764-4928-81D3-05097F001495}" type="datetimeFigureOut">
              <a:rPr lang="en-US" smtClean="0"/>
              <a:t>12/9/2022</a:t>
            </a:fld>
            <a:endParaRPr lang="en-US"/>
          </a:p>
        </p:txBody>
      </p:sp>
      <p:sp>
        <p:nvSpPr>
          <p:cNvPr id="4" name="Footer Placeholder 3"/>
          <p:cNvSpPr>
            <a:spLocks noGrp="1"/>
          </p:cNvSpPr>
          <p:nvPr>
            <p:ph type="ftr" sz="quarter" idx="2"/>
          </p:nvPr>
        </p:nvSpPr>
        <p:spPr>
          <a:xfrm>
            <a:off x="0" y="8829676"/>
            <a:ext cx="3038649"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134" y="8829676"/>
            <a:ext cx="3038648" cy="466725"/>
          </a:xfrm>
          <a:prstGeom prst="rect">
            <a:avLst/>
          </a:prstGeom>
        </p:spPr>
        <p:txBody>
          <a:bodyPr vert="horz" lIns="91440" tIns="45720" rIns="91440" bIns="45720" rtlCol="0" anchor="b"/>
          <a:lstStyle>
            <a:lvl1pPr algn="r">
              <a:defRPr sz="1200"/>
            </a:lvl1pPr>
          </a:lstStyle>
          <a:p>
            <a:fld id="{6FD0E58C-F1B1-4C64-AB8E-6BF221E781C2}" type="slidenum">
              <a:rPr lang="en-US" smtClean="0"/>
              <a:t>‹#›</a:t>
            </a:fld>
            <a:endParaRPr lang="en-US"/>
          </a:p>
        </p:txBody>
      </p:sp>
    </p:spTree>
    <p:extLst>
      <p:ext uri="{BB962C8B-B14F-4D97-AF65-F5344CB8AC3E}">
        <p14:creationId xmlns:p14="http://schemas.microsoft.com/office/powerpoint/2010/main" val="2472468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8649"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134" y="1"/>
            <a:ext cx="3038648" cy="466725"/>
          </a:xfrm>
          <a:prstGeom prst="rect">
            <a:avLst/>
          </a:prstGeom>
        </p:spPr>
        <p:txBody>
          <a:bodyPr vert="horz" lIns="91440" tIns="45720" rIns="91440" bIns="45720" rtlCol="0"/>
          <a:lstStyle>
            <a:lvl1pPr algn="r">
              <a:defRPr sz="1200"/>
            </a:lvl1pPr>
          </a:lstStyle>
          <a:p>
            <a:fld id="{C6F42BD1-D3D7-47C3-882E-20F3CDC8EA4D}" type="datetimeFigureOut">
              <a:rPr lang="en-US" smtClean="0"/>
              <a:t>12/9/2022</a:t>
            </a:fld>
            <a:endParaRPr lang="en-US"/>
          </a:p>
        </p:txBody>
      </p:sp>
      <p:sp>
        <p:nvSpPr>
          <p:cNvPr id="4" name="Slide Image Placeholder 3"/>
          <p:cNvSpPr>
            <a:spLocks noGrp="1" noRot="1" noChangeAspect="1"/>
          </p:cNvSpPr>
          <p:nvPr>
            <p:ph type="sldImg" idx="2"/>
          </p:nvPr>
        </p:nvSpPr>
        <p:spPr>
          <a:xfrm>
            <a:off x="717550" y="1162050"/>
            <a:ext cx="5576888"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848" y="4473576"/>
            <a:ext cx="560832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6"/>
            <a:ext cx="3038649"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134" y="8829676"/>
            <a:ext cx="3038648" cy="466725"/>
          </a:xfrm>
          <a:prstGeom prst="rect">
            <a:avLst/>
          </a:prstGeom>
        </p:spPr>
        <p:txBody>
          <a:bodyPr vert="horz" lIns="91440" tIns="45720" rIns="91440" bIns="45720" rtlCol="0" anchor="b"/>
          <a:lstStyle>
            <a:lvl1pPr algn="r">
              <a:defRPr sz="1200"/>
            </a:lvl1pPr>
          </a:lstStyle>
          <a:p>
            <a:fld id="{9DB28D4E-D75C-43C6-8709-02F2DADF359E}" type="slidenum">
              <a:rPr lang="en-US" smtClean="0"/>
              <a:t>‹#›</a:t>
            </a:fld>
            <a:endParaRPr lang="en-US"/>
          </a:p>
        </p:txBody>
      </p:sp>
    </p:spTree>
    <p:extLst>
      <p:ext uri="{BB962C8B-B14F-4D97-AF65-F5344CB8AC3E}">
        <p14:creationId xmlns:p14="http://schemas.microsoft.com/office/powerpoint/2010/main" val="1906629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D097C3-F4A4-4BF3-A0B7-5EF45406E314}" type="datetime1">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0C7773-1C04-41D1-BC3F-D51B81939AD4}" type="slidenum">
              <a:rPr lang="en-US" smtClean="0"/>
              <a:t>‹#›</a:t>
            </a:fld>
            <a:endParaRPr lang="en-US"/>
          </a:p>
        </p:txBody>
      </p:sp>
    </p:spTree>
    <p:extLst>
      <p:ext uri="{BB962C8B-B14F-4D97-AF65-F5344CB8AC3E}">
        <p14:creationId xmlns:p14="http://schemas.microsoft.com/office/powerpoint/2010/main" val="2740082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5502C2-F206-4BA6-B8DE-1B43E72CAB40}" type="datetime1">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0C7773-1C04-41D1-BC3F-D51B81939AD4}" type="slidenum">
              <a:rPr lang="en-US" smtClean="0"/>
              <a:t>‹#›</a:t>
            </a:fld>
            <a:endParaRPr lang="en-US"/>
          </a:p>
        </p:txBody>
      </p:sp>
    </p:spTree>
    <p:extLst>
      <p:ext uri="{BB962C8B-B14F-4D97-AF65-F5344CB8AC3E}">
        <p14:creationId xmlns:p14="http://schemas.microsoft.com/office/powerpoint/2010/main" val="287765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5FDA6B-1B0B-4D65-A6EA-CF42C8DF4C52}" type="datetime1">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0C7773-1C04-41D1-BC3F-D51B81939AD4}" type="slidenum">
              <a:rPr lang="en-US" smtClean="0"/>
              <a:t>‹#›</a:t>
            </a:fld>
            <a:endParaRPr lang="en-US"/>
          </a:p>
        </p:txBody>
      </p:sp>
    </p:spTree>
    <p:extLst>
      <p:ext uri="{BB962C8B-B14F-4D97-AF65-F5344CB8AC3E}">
        <p14:creationId xmlns:p14="http://schemas.microsoft.com/office/powerpoint/2010/main" val="308962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0121C36-10ED-465F-B25C-C1E73ABA90B8}" type="datetime1">
              <a:rPr lang="en-US" smtClean="0"/>
              <a:t>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0C7773-1C04-41D1-BC3F-D51B81939AD4}" type="slidenum">
              <a:rPr lang="en-US" smtClean="0"/>
              <a:t>‹#›</a:t>
            </a:fld>
            <a:endParaRPr lang="en-US"/>
          </a:p>
        </p:txBody>
      </p:sp>
    </p:spTree>
    <p:extLst>
      <p:ext uri="{BB962C8B-B14F-4D97-AF65-F5344CB8AC3E}">
        <p14:creationId xmlns:p14="http://schemas.microsoft.com/office/powerpoint/2010/main" val="1789898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8BF1B0C-CD2A-4990-820D-A681903958F7}" type="datetime1">
              <a:rPr lang="en-US" smtClean="0"/>
              <a:t>12/9/2022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80C7773-1C04-41D1-BC3F-D51B81939AD4}" type="slidenum">
              <a:rPr lang="en-US" smtClean="0"/>
              <a:t>‹#›</a:t>
            </a:fld>
            <a:endParaRPr lang="en-US"/>
          </a:p>
        </p:txBody>
      </p:sp>
    </p:spTree>
    <p:extLst>
      <p:ext uri="{BB962C8B-B14F-4D97-AF65-F5344CB8AC3E}">
        <p14:creationId xmlns:p14="http://schemas.microsoft.com/office/powerpoint/2010/main" val="1639301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8C5E8C7-0113-4F62-A396-D3564C7A14B6}" type="datetime1">
              <a:rPr lang="en-US" smtClean="0"/>
              <a:t>12/9/2022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80C7773-1C04-41D1-BC3F-D51B81939AD4}" type="slidenum">
              <a:rPr lang="en-US" smtClean="0"/>
              <a:t>‹#›</a:t>
            </a:fld>
            <a:endParaRPr lang="en-US"/>
          </a:p>
        </p:txBody>
      </p:sp>
    </p:spTree>
    <p:extLst>
      <p:ext uri="{BB962C8B-B14F-4D97-AF65-F5344CB8AC3E}">
        <p14:creationId xmlns:p14="http://schemas.microsoft.com/office/powerpoint/2010/main" val="1136168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515B32-3212-40E3-9CBE-5A19D4AD7B54}" type="datetime1">
              <a:rPr lang="en-US" smtClean="0"/>
              <a:t>12/9/2022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80C7773-1C04-41D1-BC3F-D51B81939AD4}" type="slidenum">
              <a:rPr lang="en-US" smtClean="0"/>
              <a:t>‹#›</a:t>
            </a:fld>
            <a:endParaRPr lang="en-US"/>
          </a:p>
        </p:txBody>
      </p:sp>
    </p:spTree>
    <p:extLst>
      <p:ext uri="{BB962C8B-B14F-4D97-AF65-F5344CB8AC3E}">
        <p14:creationId xmlns:p14="http://schemas.microsoft.com/office/powerpoint/2010/main" val="2997160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714B0F-4F0C-41AA-8D63-5CDC2A23C80F}" type="datetime1">
              <a:rPr lang="en-US" smtClean="0"/>
              <a:t>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0C7773-1C04-41D1-BC3F-D51B81939AD4}" type="slidenum">
              <a:rPr lang="en-US" smtClean="0"/>
              <a:t>‹#›</a:t>
            </a:fld>
            <a:endParaRPr lang="en-US"/>
          </a:p>
        </p:txBody>
      </p:sp>
    </p:spTree>
    <p:extLst>
      <p:ext uri="{BB962C8B-B14F-4D97-AF65-F5344CB8AC3E}">
        <p14:creationId xmlns:p14="http://schemas.microsoft.com/office/powerpoint/2010/main" val="2980955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72C7D9-C36D-4F26-A636-B08DCE2FFF8B}" type="datetime1">
              <a:rPr lang="en-US" smtClean="0"/>
              <a:t>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0C7773-1C04-41D1-BC3F-D51B81939AD4}" type="slidenum">
              <a:rPr lang="en-US" smtClean="0"/>
              <a:t>‹#›</a:t>
            </a:fld>
            <a:endParaRPr lang="en-US"/>
          </a:p>
        </p:txBody>
      </p:sp>
    </p:spTree>
    <p:extLst>
      <p:ext uri="{BB962C8B-B14F-4D97-AF65-F5344CB8AC3E}">
        <p14:creationId xmlns:p14="http://schemas.microsoft.com/office/powerpoint/2010/main" val="276812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F9159B-410B-4C75-92D2-9C1DD68F0856}" type="datetime1">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0C7773-1C04-41D1-BC3F-D51B81939AD4}" type="slidenum">
              <a:rPr lang="en-US" smtClean="0"/>
              <a:t>‹#›</a:t>
            </a:fld>
            <a:endParaRPr lang="en-US"/>
          </a:p>
        </p:txBody>
      </p:sp>
    </p:spTree>
    <p:extLst>
      <p:ext uri="{BB962C8B-B14F-4D97-AF65-F5344CB8AC3E}">
        <p14:creationId xmlns:p14="http://schemas.microsoft.com/office/powerpoint/2010/main" val="2037898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286F98-8B6F-43FF-A926-178BD932EADA}" type="datetime1">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0C7773-1C04-41D1-BC3F-D51B81939AD4}" type="slidenum">
              <a:rPr lang="en-US" smtClean="0"/>
              <a:t>‹#›</a:t>
            </a:fld>
            <a:endParaRPr lang="en-US"/>
          </a:p>
        </p:txBody>
      </p:sp>
    </p:spTree>
    <p:extLst>
      <p:ext uri="{BB962C8B-B14F-4D97-AF65-F5344CB8AC3E}">
        <p14:creationId xmlns:p14="http://schemas.microsoft.com/office/powerpoint/2010/main" val="539065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635649-6DF3-4851-9BC9-6D12ED9519CD}" type="datetime1">
              <a:rPr lang="en-US" smtClean="0"/>
              <a:t>12/9/2022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0C7773-1C04-41D1-BC3F-D51B81939AD4}" type="slidenum">
              <a:rPr lang="en-US" smtClean="0"/>
              <a:t>‹#›</a:t>
            </a:fld>
            <a:endParaRPr lang="en-US"/>
          </a:p>
        </p:txBody>
      </p:sp>
    </p:spTree>
    <p:extLst>
      <p:ext uri="{BB962C8B-B14F-4D97-AF65-F5344CB8AC3E}">
        <p14:creationId xmlns:p14="http://schemas.microsoft.com/office/powerpoint/2010/main" val="1363526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500" y="1464063"/>
            <a:ext cx="4350785" cy="1600200"/>
          </a:xfrm>
        </p:spPr>
        <p:txBody>
          <a:bodyPr>
            <a:noAutofit/>
          </a:bodyPr>
          <a:lstStyle/>
          <a:p>
            <a:pPr algn="ctr"/>
            <a:r>
              <a:rPr lang="en-US" sz="4400" b="1" dirty="0">
                <a:solidFill>
                  <a:schemeClr val="tx1">
                    <a:lumMod val="95000"/>
                    <a:lumOff val="5000"/>
                  </a:schemeClr>
                </a:solidFill>
                <a:latin typeface="Trebuchet MS" panose="020B0603020202020204" pitchFamily="34" charset="0"/>
              </a:rPr>
              <a:t>Corporate Briefing </a:t>
            </a:r>
            <a:r>
              <a:rPr lang="en-US" sz="4400" b="1" dirty="0" smtClean="0">
                <a:solidFill>
                  <a:schemeClr val="tx1">
                    <a:lumMod val="95000"/>
                    <a:lumOff val="5000"/>
                  </a:schemeClr>
                </a:solidFill>
                <a:latin typeface="Trebuchet MS" panose="020B0603020202020204" pitchFamily="34" charset="0"/>
              </a:rPr>
              <a:t>Session</a:t>
            </a:r>
            <a:endParaRPr lang="en-US" sz="4400" dirty="0">
              <a:latin typeface="Trebuchet MS" panose="020B0603020202020204" pitchFamily="34" charset="0"/>
            </a:endParaRPr>
          </a:p>
        </p:txBody>
      </p:sp>
      <p:pic>
        <p:nvPicPr>
          <p:cNvPr id="6" name="Picture Placeholder 5"/>
          <p:cNvPicPr>
            <a:picLocks noGrp="1" noChangeAspect="1"/>
          </p:cNvPicPr>
          <p:nvPr>
            <p:ph type="pic" idx="1"/>
          </p:nvPr>
        </p:nvPicPr>
        <p:blipFill>
          <a:blip r:embed="rId2"/>
          <a:srcRect l="28820" r="28820"/>
          <a:stretch>
            <a:fillRect/>
          </a:stretch>
        </p:blipFill>
        <p:spPr>
          <a:xfrm>
            <a:off x="5183188" y="457201"/>
            <a:ext cx="6775450" cy="6264274"/>
          </a:xfrm>
          <a:prstGeom prst="rect">
            <a:avLst/>
          </a:prstGeom>
        </p:spPr>
      </p:pic>
      <p:sp>
        <p:nvSpPr>
          <p:cNvPr id="4" name="Text Placeholder 3"/>
          <p:cNvSpPr>
            <a:spLocks noGrp="1"/>
          </p:cNvSpPr>
          <p:nvPr>
            <p:ph type="body" sz="half" idx="2"/>
          </p:nvPr>
        </p:nvSpPr>
        <p:spPr>
          <a:xfrm>
            <a:off x="339048" y="3526597"/>
            <a:ext cx="4633644" cy="2576249"/>
          </a:xfrm>
        </p:spPr>
        <p:txBody>
          <a:bodyPr>
            <a:normAutofit/>
          </a:bodyPr>
          <a:lstStyle/>
          <a:p>
            <a:pPr>
              <a:spcBef>
                <a:spcPct val="0"/>
              </a:spcBef>
            </a:pPr>
            <a:r>
              <a:rPr lang="en-US" sz="4400" b="1" dirty="0">
                <a:solidFill>
                  <a:schemeClr val="tx1">
                    <a:lumMod val="95000"/>
                    <a:lumOff val="5000"/>
                  </a:schemeClr>
                </a:solidFill>
                <a:latin typeface="Trebuchet MS" panose="020B0603020202020204" pitchFamily="34" charset="0"/>
                <a:ea typeface="+mj-ea"/>
                <a:cs typeface="+mj-cs"/>
              </a:rPr>
              <a:t>Fazal Cloth Mills </a:t>
            </a:r>
            <a:r>
              <a:rPr lang="en-US" sz="4400" b="1" dirty="0" smtClean="0">
                <a:solidFill>
                  <a:schemeClr val="tx1">
                    <a:lumMod val="95000"/>
                    <a:lumOff val="5000"/>
                  </a:schemeClr>
                </a:solidFill>
                <a:latin typeface="Trebuchet MS" panose="020B0603020202020204" pitchFamily="34" charset="0"/>
                <a:ea typeface="+mj-ea"/>
                <a:cs typeface="+mj-cs"/>
              </a:rPr>
              <a:t>Limited</a:t>
            </a:r>
          </a:p>
          <a:p>
            <a:pPr>
              <a:spcBef>
                <a:spcPct val="0"/>
              </a:spcBef>
            </a:pPr>
            <a:r>
              <a:rPr lang="en-US" sz="4400" b="1" dirty="0">
                <a:solidFill>
                  <a:schemeClr val="tx1">
                    <a:lumMod val="95000"/>
                    <a:lumOff val="5000"/>
                  </a:schemeClr>
                </a:solidFill>
                <a:latin typeface="Trebuchet MS" panose="020B0603020202020204" pitchFamily="34" charset="0"/>
                <a:ea typeface="+mj-ea"/>
                <a:cs typeface="+mj-cs"/>
              </a:rPr>
              <a:t/>
            </a:r>
            <a:br>
              <a:rPr lang="en-US" sz="4400" b="1" dirty="0">
                <a:solidFill>
                  <a:schemeClr val="tx1">
                    <a:lumMod val="95000"/>
                    <a:lumOff val="5000"/>
                  </a:schemeClr>
                </a:solidFill>
                <a:latin typeface="Trebuchet MS" panose="020B0603020202020204" pitchFamily="34" charset="0"/>
                <a:ea typeface="+mj-ea"/>
                <a:cs typeface="+mj-cs"/>
              </a:rPr>
            </a:br>
            <a:r>
              <a:rPr lang="en-US" sz="3600" b="1" dirty="0" smtClean="0">
                <a:solidFill>
                  <a:schemeClr val="tx1">
                    <a:lumMod val="95000"/>
                    <a:lumOff val="5000"/>
                  </a:schemeClr>
                </a:solidFill>
                <a:latin typeface="Trebuchet MS" panose="020B0603020202020204" pitchFamily="34" charset="0"/>
                <a:ea typeface="+mj-ea"/>
                <a:cs typeface="+mj-cs"/>
              </a:rPr>
              <a:t>November 25, 2022</a:t>
            </a:r>
            <a:endParaRPr lang="en-US" sz="4400" b="1" dirty="0">
              <a:solidFill>
                <a:schemeClr val="tx1">
                  <a:lumMod val="95000"/>
                  <a:lumOff val="5000"/>
                </a:schemeClr>
              </a:solidFill>
              <a:latin typeface="Trebuchet MS" panose="020B0603020202020204" pitchFamily="34" charset="0"/>
              <a:ea typeface="+mj-ea"/>
              <a:cs typeface="+mj-cs"/>
            </a:endParaRPr>
          </a:p>
        </p:txBody>
      </p:sp>
      <p:sp>
        <p:nvSpPr>
          <p:cNvPr id="5" name="Slide Number Placeholder 4"/>
          <p:cNvSpPr>
            <a:spLocks noGrp="1"/>
          </p:cNvSpPr>
          <p:nvPr>
            <p:ph type="sldNum" sz="quarter" idx="12"/>
          </p:nvPr>
        </p:nvSpPr>
        <p:spPr/>
        <p:txBody>
          <a:bodyPr/>
          <a:lstStyle/>
          <a:p>
            <a:fld id="{180C7773-1C04-41D1-BC3F-D51B81939AD4}" type="slidenum">
              <a:rPr lang="en-US" smtClean="0"/>
              <a:t>1</a:t>
            </a:fld>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4014" y="159254"/>
            <a:ext cx="2434467" cy="1371600"/>
          </a:xfrm>
          <a:prstGeom prst="rect">
            <a:avLst/>
          </a:prstGeom>
        </p:spPr>
      </p:pic>
    </p:spTree>
    <p:extLst>
      <p:ext uri="{BB962C8B-B14F-4D97-AF65-F5344CB8AC3E}">
        <p14:creationId xmlns:p14="http://schemas.microsoft.com/office/powerpoint/2010/main" val="33772318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624840"/>
            <a:ext cx="11675974" cy="6019800"/>
          </a:xfrm>
        </p:spPr>
        <p:txBody>
          <a:bodyPr>
            <a:normAutofit fontScale="92500" lnSpcReduction="20000"/>
          </a:bodyPr>
          <a:lstStyle/>
          <a:p>
            <a:pPr marL="0" indent="0" algn="ctr">
              <a:buNone/>
            </a:pPr>
            <a:r>
              <a:rPr lang="en-US" sz="3000" b="1" u="sng" dirty="0" smtClean="0">
                <a:latin typeface="Trebuchet MS" panose="020B0603020202020204" pitchFamily="34" charset="0"/>
                <a:cs typeface="Times New Roman" panose="02020603050405020304" pitchFamily="18" charset="0"/>
              </a:rPr>
              <a:t>IMPORTANT DISCLAIMER </a:t>
            </a:r>
          </a:p>
          <a:p>
            <a:pPr marL="0" indent="0" algn="ctr">
              <a:buNone/>
            </a:pPr>
            <a:endParaRPr lang="en-US" sz="1200" b="1" dirty="0" smtClean="0">
              <a:latin typeface="Trebuchet MS" panose="020B0603020202020204" pitchFamily="34" charset="0"/>
              <a:cs typeface="Times New Roman" panose="02020603050405020304" pitchFamily="18" charset="0"/>
            </a:endParaRPr>
          </a:p>
          <a:p>
            <a:pPr marL="0" indent="0" algn="ctr">
              <a:buNone/>
            </a:pPr>
            <a:r>
              <a:rPr lang="en-US" sz="2200" b="1" dirty="0" smtClean="0">
                <a:latin typeface="Trebuchet MS" panose="020B0603020202020204" pitchFamily="34" charset="0"/>
                <a:cs typeface="Times New Roman" panose="02020603050405020304" pitchFamily="18" charset="0"/>
              </a:rPr>
              <a:t>THIS </a:t>
            </a:r>
            <a:r>
              <a:rPr lang="en-US" sz="2200" b="1" dirty="0">
                <a:latin typeface="Trebuchet MS" panose="020B0603020202020204" pitchFamily="34" charset="0"/>
                <a:cs typeface="Times New Roman" panose="02020603050405020304" pitchFamily="18" charset="0"/>
              </a:rPr>
              <a:t>PRESENTATION IS NOT AN OFFER OR SOLICITATION OF AN OFFER TO BUY OR SELL ANY SECURITIES OR ANY </a:t>
            </a:r>
            <a:r>
              <a:rPr lang="en-US" sz="2200" b="1" dirty="0" smtClean="0">
                <a:latin typeface="Trebuchet MS" panose="020B0603020202020204" pitchFamily="34" charset="0"/>
                <a:cs typeface="Times New Roman" panose="02020603050405020304" pitchFamily="18" charset="0"/>
              </a:rPr>
              <a:t>INVESTMENT</a:t>
            </a:r>
          </a:p>
          <a:p>
            <a:pPr marL="0" indent="0" algn="ctr">
              <a:buNone/>
            </a:pPr>
            <a:endParaRPr lang="en-US" sz="900" b="1" dirty="0" smtClean="0">
              <a:latin typeface="Trebuchet MS" panose="020B0603020202020204" pitchFamily="34" charset="0"/>
              <a:cs typeface="Times New Roman" panose="02020603050405020304" pitchFamily="18" charset="0"/>
            </a:endParaRPr>
          </a:p>
          <a:p>
            <a:pPr algn="just">
              <a:buClr>
                <a:srgbClr val="00B0F0"/>
              </a:buClr>
              <a:buSzPct val="100000"/>
            </a:pPr>
            <a:r>
              <a:rPr lang="en-US" sz="2000" b="1" dirty="0">
                <a:latin typeface="Trebuchet MS" panose="020B0603020202020204" pitchFamily="34" charset="0"/>
              </a:rPr>
              <a:t>This presentation has been prepared by </a:t>
            </a:r>
            <a:r>
              <a:rPr lang="en-US" sz="2000" b="1" dirty="0" smtClean="0">
                <a:latin typeface="Trebuchet MS" panose="020B0603020202020204" pitchFamily="34" charset="0"/>
              </a:rPr>
              <a:t>Fazal Cloth Mills </a:t>
            </a:r>
            <a:r>
              <a:rPr lang="en-US" sz="2000" b="1" dirty="0">
                <a:latin typeface="Trebuchet MS" panose="020B0603020202020204" pitchFamily="34" charset="0"/>
              </a:rPr>
              <a:t>Limited </a:t>
            </a:r>
            <a:r>
              <a:rPr lang="en-US" sz="2000" b="1" dirty="0" smtClean="0">
                <a:latin typeface="Trebuchet MS" panose="020B0603020202020204" pitchFamily="34" charset="0"/>
              </a:rPr>
              <a:t>(FCML) </a:t>
            </a:r>
            <a:r>
              <a:rPr lang="en-US" sz="2000" b="1" dirty="0">
                <a:latin typeface="Trebuchet MS" panose="020B0603020202020204" pitchFamily="34" charset="0"/>
              </a:rPr>
              <a:t>solely for information purpose.</a:t>
            </a:r>
          </a:p>
          <a:p>
            <a:pPr algn="just">
              <a:buClr>
                <a:srgbClr val="00B0F0"/>
              </a:buClr>
              <a:buSzPct val="100000"/>
            </a:pPr>
            <a:endParaRPr lang="en-US" sz="1200" b="1" dirty="0">
              <a:latin typeface="Trebuchet MS" panose="020B0603020202020204" pitchFamily="34" charset="0"/>
            </a:endParaRPr>
          </a:p>
          <a:p>
            <a:pPr algn="just">
              <a:buClr>
                <a:srgbClr val="00B0F0"/>
              </a:buClr>
              <a:buSzPct val="100000"/>
            </a:pPr>
            <a:r>
              <a:rPr lang="en-US" sz="2000" b="1" dirty="0">
                <a:latin typeface="Trebuchet MS" panose="020B0603020202020204" pitchFamily="34" charset="0"/>
              </a:rPr>
              <a:t>The information contained in this presentation should be considered in the context of the circumstances prevailing at the time and will not be updated to reflect any developments that may occur after the date of presentation.</a:t>
            </a:r>
          </a:p>
          <a:p>
            <a:pPr algn="just">
              <a:buClr>
                <a:srgbClr val="00B0F0"/>
              </a:buClr>
              <a:buSzPct val="100000"/>
            </a:pPr>
            <a:endParaRPr lang="en-US" sz="1200" b="1" dirty="0">
              <a:latin typeface="Trebuchet MS" panose="020B0603020202020204" pitchFamily="34" charset="0"/>
            </a:endParaRPr>
          </a:p>
          <a:p>
            <a:pPr algn="just">
              <a:buClr>
                <a:srgbClr val="00B0F0"/>
              </a:buClr>
              <a:buSzPct val="100000"/>
            </a:pPr>
            <a:r>
              <a:rPr lang="en-US" sz="2000" b="1" dirty="0">
                <a:latin typeface="Trebuchet MS" panose="020B0603020202020204" pitchFamily="34" charset="0"/>
              </a:rPr>
              <a:t>During the course of this presentation we may make forward-looking statements regarding future events or the future performance of the Company. By their very nature, forward looking statements involve inherent risks and uncertainties, both general and specific and risks exist that the predictions, forecasts, projections and other forward looking statements will not be achieved. </a:t>
            </a:r>
          </a:p>
          <a:p>
            <a:pPr algn="just">
              <a:buClr>
                <a:srgbClr val="00B0F0"/>
              </a:buClr>
              <a:buSzPct val="100000"/>
            </a:pPr>
            <a:endParaRPr lang="en-US" sz="1200" b="1" dirty="0">
              <a:latin typeface="Trebuchet MS" panose="020B0603020202020204" pitchFamily="34" charset="0"/>
            </a:endParaRPr>
          </a:p>
          <a:p>
            <a:pPr algn="just">
              <a:buClr>
                <a:srgbClr val="00B0F0"/>
              </a:buClr>
              <a:buSzPct val="100000"/>
            </a:pPr>
            <a:r>
              <a:rPr lang="en-US" sz="2000" b="1" dirty="0">
                <a:latin typeface="Trebuchet MS" panose="020B0603020202020204" pitchFamily="34" charset="0"/>
              </a:rPr>
              <a:t>Fazal Cloth Mills Limited </a:t>
            </a:r>
            <a:r>
              <a:rPr lang="en-US" sz="2000" b="1" dirty="0" smtClean="0">
                <a:latin typeface="Trebuchet MS" panose="020B0603020202020204" pitchFamily="34" charset="0"/>
              </a:rPr>
              <a:t>does </a:t>
            </a:r>
            <a:r>
              <a:rPr lang="en-US" sz="2000" b="1" dirty="0">
                <a:latin typeface="Trebuchet MS" panose="020B0603020202020204" pitchFamily="34" charset="0"/>
              </a:rPr>
              <a:t>not undertake any obligation to update or revise any of them, whether as a result of new information, future events or otherwise. 	</a:t>
            </a:r>
          </a:p>
          <a:p>
            <a:pPr algn="just">
              <a:buSzPct val="100000"/>
            </a:pPr>
            <a:endParaRPr lang="en-US" sz="1200" b="1" dirty="0">
              <a:latin typeface="Trebuchet MS" panose="020B0603020202020204" pitchFamily="34" charset="0"/>
            </a:endParaRPr>
          </a:p>
          <a:p>
            <a:pPr algn="just">
              <a:buSzPct val="100000"/>
            </a:pPr>
            <a:r>
              <a:rPr lang="en-US" sz="2000" b="1" dirty="0">
                <a:latin typeface="Trebuchet MS" panose="020B0603020202020204" pitchFamily="34" charset="0"/>
              </a:rPr>
              <a:t>When relying on forward looking statements you should carefully consider the political, economic, social and legal environment in which the Company operates.</a:t>
            </a:r>
            <a:endParaRPr lang="en-US" sz="2000" dirty="0">
              <a:latin typeface="Trebuchet MS" panose="020B0603020202020204" pitchFamily="34" charset="0"/>
              <a:cs typeface="Times New Roman" panose="02020603050405020304" pitchFamily="18" charset="0"/>
            </a:endParaRPr>
          </a:p>
          <a:p>
            <a:pPr marL="0" indent="0" algn="ctr">
              <a:buNone/>
            </a:pPr>
            <a:endParaRPr lang="en-US" sz="2000" dirty="0">
              <a:latin typeface="Trebuchet MS" panose="020B0603020202020204" pitchFamily="34" charset="0"/>
              <a:cs typeface="Times New Roman" panose="02020603050405020304" pitchFamily="18" charset="0"/>
            </a:endParaRPr>
          </a:p>
        </p:txBody>
      </p:sp>
      <p:sp>
        <p:nvSpPr>
          <p:cNvPr id="4" name="Rectangle 2"/>
          <p:cNvSpPr>
            <a:spLocks noGrp="1" noChangeArrowheads="1"/>
          </p:cNvSpPr>
          <p:nvPr>
            <p:ph type="title"/>
          </p:nvPr>
        </p:nvSpPr>
        <p:spPr>
          <a:xfrm>
            <a:off x="838200" y="365125"/>
            <a:ext cx="10515600" cy="427355"/>
          </a:xfrm>
        </p:spPr>
        <p:txBody>
          <a:bodyPr/>
          <a:lstStyle/>
          <a:p>
            <a:pPr algn="ctr"/>
            <a:r>
              <a:rPr lang="en-US" sz="1200" b="1" dirty="0" smtClean="0">
                <a:latin typeface="Times New Roman" pitchFamily="18" charset="0"/>
                <a:cs typeface="Times New Roman" pitchFamily="18" charset="0"/>
              </a:rPr>
              <a:t>                                       </a:t>
            </a:r>
            <a:endParaRPr lang="uk-UA" sz="1400" b="1" dirty="0">
              <a:latin typeface="Times New Roman" pitchFamily="18" charset="0"/>
              <a:cs typeface="Times New Roman"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5680" y="159974"/>
            <a:ext cx="825094" cy="464866"/>
          </a:xfrm>
          <a:prstGeom prst="rect">
            <a:avLst/>
          </a:prstGeom>
        </p:spPr>
      </p:pic>
      <p:sp>
        <p:nvSpPr>
          <p:cNvPr id="2" name="Slide Number Placeholder 1"/>
          <p:cNvSpPr>
            <a:spLocks noGrp="1"/>
          </p:cNvSpPr>
          <p:nvPr>
            <p:ph type="sldNum" sz="quarter" idx="12"/>
          </p:nvPr>
        </p:nvSpPr>
        <p:spPr/>
        <p:txBody>
          <a:bodyPr/>
          <a:lstStyle/>
          <a:p>
            <a:fld id="{180C7773-1C04-41D1-BC3F-D51B81939AD4}" type="slidenum">
              <a:rPr lang="en-US" smtClean="0"/>
              <a:t>2</a:t>
            </a:fld>
            <a:endParaRPr lang="en-US"/>
          </a:p>
        </p:txBody>
      </p:sp>
    </p:spTree>
    <p:extLst>
      <p:ext uri="{BB962C8B-B14F-4D97-AF65-F5344CB8AC3E}">
        <p14:creationId xmlns:p14="http://schemas.microsoft.com/office/powerpoint/2010/main" val="8999567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62781"/>
          </a:xfrm>
        </p:spPr>
        <p:txBody>
          <a:bodyPr>
            <a:normAutofit/>
          </a:bodyPr>
          <a:lstStyle/>
          <a:p>
            <a:pPr marL="0" indent="0">
              <a:lnSpc>
                <a:spcPct val="80000"/>
              </a:lnSpc>
            </a:pPr>
            <a:r>
              <a:rPr lang="en-US" b="1" dirty="0" smtClean="0">
                <a:latin typeface="Trebuchet MS" panose="020B0603020202020204" pitchFamily="34" charset="0"/>
                <a:cs typeface="Times New Roman" pitchFamily="18" charset="0"/>
              </a:rPr>
              <a:t>Corporate Briefing – Contents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26826" y="395400"/>
            <a:ext cx="626974" cy="632506"/>
          </a:xfrm>
          <a:prstGeom prst="rect">
            <a:avLst/>
          </a:prstGeom>
        </p:spPr>
      </p:pic>
      <p:sp>
        <p:nvSpPr>
          <p:cNvPr id="5" name="Rectangle 3"/>
          <p:cNvSpPr>
            <a:spLocks noGrp="1" noChangeArrowheads="1"/>
          </p:cNvSpPr>
          <p:nvPr>
            <p:ph idx="1"/>
          </p:nvPr>
        </p:nvSpPr>
        <p:spPr/>
        <p:txBody>
          <a:bodyPr/>
          <a:lstStyle/>
          <a:p>
            <a:pPr marL="0" indent="0">
              <a:lnSpc>
                <a:spcPct val="80000"/>
              </a:lnSpc>
              <a:buNone/>
            </a:pPr>
            <a:endParaRPr lang="en-US" altLang="ko-KR" sz="2000" dirty="0">
              <a:latin typeface="Trebuchet MS" panose="020B0603020202020204" pitchFamily="34" charset="0"/>
              <a:ea typeface="굴림" charset="-127"/>
              <a:cs typeface="Times New Roman" pitchFamily="18" charset="0"/>
            </a:endParaRPr>
          </a:p>
          <a:p>
            <a:pPr marL="457200" indent="-457200">
              <a:lnSpc>
                <a:spcPct val="80000"/>
              </a:lnSpc>
              <a:buFont typeface="+mj-lt"/>
              <a:buAutoNum type="arabicPeriod"/>
            </a:pPr>
            <a:r>
              <a:rPr lang="en-US" altLang="ko-KR" sz="2600" dirty="0" smtClean="0">
                <a:latin typeface="Trebuchet MS" panose="020B0603020202020204" pitchFamily="34" charset="0"/>
                <a:ea typeface="굴림" charset="-127"/>
                <a:cs typeface="Times New Roman" pitchFamily="18" charset="0"/>
              </a:rPr>
              <a:t>Company Brief</a:t>
            </a:r>
          </a:p>
          <a:p>
            <a:pPr marL="457200" indent="-457200">
              <a:lnSpc>
                <a:spcPct val="80000"/>
              </a:lnSpc>
              <a:buFont typeface="+mj-lt"/>
              <a:buAutoNum type="arabicPeriod"/>
            </a:pPr>
            <a:endParaRPr lang="en-US" altLang="ko-KR" sz="2600" dirty="0">
              <a:latin typeface="Trebuchet MS" panose="020B0603020202020204" pitchFamily="34" charset="0"/>
              <a:ea typeface="굴림" charset="-127"/>
              <a:cs typeface="Times New Roman" pitchFamily="18" charset="0"/>
            </a:endParaRPr>
          </a:p>
          <a:p>
            <a:pPr marL="457200" indent="-457200">
              <a:lnSpc>
                <a:spcPct val="80000"/>
              </a:lnSpc>
              <a:buFont typeface="+mj-lt"/>
              <a:buAutoNum type="arabicPeriod"/>
            </a:pPr>
            <a:r>
              <a:rPr lang="en-US" altLang="ko-KR" sz="2600" dirty="0" smtClean="0">
                <a:latin typeface="Trebuchet MS" panose="020B0603020202020204" pitchFamily="34" charset="0"/>
                <a:ea typeface="굴림" charset="-127"/>
                <a:cs typeface="Times New Roman" pitchFamily="18" charset="0"/>
              </a:rPr>
              <a:t>Operational Development</a:t>
            </a:r>
          </a:p>
          <a:p>
            <a:pPr marL="457200" indent="-457200">
              <a:lnSpc>
                <a:spcPct val="80000"/>
              </a:lnSpc>
              <a:buFont typeface="+mj-lt"/>
              <a:buAutoNum type="arabicPeriod"/>
            </a:pPr>
            <a:endParaRPr lang="en-US" altLang="ko-KR" sz="2600" dirty="0">
              <a:latin typeface="Trebuchet MS" panose="020B0603020202020204" pitchFamily="34" charset="0"/>
              <a:ea typeface="굴림" charset="-127"/>
              <a:cs typeface="Times New Roman" pitchFamily="18" charset="0"/>
            </a:endParaRPr>
          </a:p>
          <a:p>
            <a:pPr marL="457200" indent="-457200">
              <a:lnSpc>
                <a:spcPct val="80000"/>
              </a:lnSpc>
              <a:buFont typeface="+mj-lt"/>
              <a:buAutoNum type="arabicPeriod"/>
            </a:pPr>
            <a:r>
              <a:rPr lang="en-US" altLang="ko-KR" sz="2600" dirty="0" smtClean="0">
                <a:latin typeface="Trebuchet MS" panose="020B0603020202020204" pitchFamily="34" charset="0"/>
                <a:ea typeface="굴림" charset="-127"/>
                <a:cs typeface="Times New Roman" pitchFamily="18" charset="0"/>
              </a:rPr>
              <a:t>Financial Results of Year Ended June 30, 2022</a:t>
            </a:r>
          </a:p>
          <a:p>
            <a:pPr marL="457200" indent="-457200">
              <a:lnSpc>
                <a:spcPct val="80000"/>
              </a:lnSpc>
              <a:buFont typeface="+mj-lt"/>
              <a:buAutoNum type="arabicPeriod"/>
            </a:pPr>
            <a:endParaRPr lang="en-US" altLang="ko-KR" sz="2600" dirty="0">
              <a:latin typeface="Trebuchet MS" panose="020B0603020202020204" pitchFamily="34" charset="0"/>
              <a:ea typeface="굴림" charset="-127"/>
              <a:cs typeface="Times New Roman" pitchFamily="18" charset="0"/>
            </a:endParaRPr>
          </a:p>
          <a:p>
            <a:pPr marL="457200" indent="-457200">
              <a:lnSpc>
                <a:spcPct val="80000"/>
              </a:lnSpc>
              <a:buFont typeface="+mj-lt"/>
              <a:buAutoNum type="arabicPeriod"/>
            </a:pPr>
            <a:r>
              <a:rPr lang="en-US" altLang="ko-KR" sz="2600" dirty="0" smtClean="0">
                <a:latin typeface="Trebuchet MS" panose="020B0603020202020204" pitchFamily="34" charset="0"/>
                <a:ea typeface="굴림" charset="-127"/>
                <a:cs typeface="Times New Roman" pitchFamily="18" charset="0"/>
              </a:rPr>
              <a:t>Question &amp; Answers Session</a:t>
            </a:r>
          </a:p>
          <a:p>
            <a:pPr marL="0" indent="0">
              <a:lnSpc>
                <a:spcPct val="80000"/>
              </a:lnSpc>
              <a:buNone/>
            </a:pPr>
            <a:endParaRPr lang="en-US" altLang="ko-KR" sz="2000" dirty="0">
              <a:latin typeface="Trebuchet MS" panose="020B0603020202020204" pitchFamily="34" charset="0"/>
              <a:ea typeface="굴림" charset="-127"/>
              <a:cs typeface="Times New Roman" pitchFamily="18" charset="0"/>
            </a:endParaRPr>
          </a:p>
        </p:txBody>
      </p:sp>
      <p:sp>
        <p:nvSpPr>
          <p:cNvPr id="3" name="Slide Number Placeholder 2"/>
          <p:cNvSpPr>
            <a:spLocks noGrp="1"/>
          </p:cNvSpPr>
          <p:nvPr>
            <p:ph type="sldNum" sz="quarter" idx="12"/>
          </p:nvPr>
        </p:nvSpPr>
        <p:spPr/>
        <p:txBody>
          <a:bodyPr/>
          <a:lstStyle/>
          <a:p>
            <a:fld id="{180C7773-1C04-41D1-BC3F-D51B81939AD4}" type="slidenum">
              <a:rPr lang="en-US" smtClean="0">
                <a:latin typeface="Trebuchet MS" panose="020B0603020202020204" pitchFamily="34" charset="0"/>
              </a:rPr>
              <a:t>3</a:t>
            </a:fld>
            <a:endParaRPr lang="en-US">
              <a:latin typeface="Trebuchet MS" panose="020B0603020202020204" pitchFamily="34" charset="0"/>
            </a:endParaRPr>
          </a:p>
        </p:txBody>
      </p:sp>
    </p:spTree>
    <p:extLst>
      <p:ext uri="{BB962C8B-B14F-4D97-AF65-F5344CB8AC3E}">
        <p14:creationId xmlns:p14="http://schemas.microsoft.com/office/powerpoint/2010/main" val="1709880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2453005"/>
            <a:ext cx="10515600" cy="1325563"/>
          </a:xfrm>
          <a:solidFill>
            <a:schemeClr val="accent1">
              <a:lumMod val="40000"/>
              <a:lumOff val="60000"/>
            </a:schemeClr>
          </a:solidFill>
        </p:spPr>
        <p:txBody>
          <a:bodyPr>
            <a:normAutofit/>
          </a:bodyPr>
          <a:lstStyle/>
          <a:p>
            <a:pPr algn="ctr"/>
            <a:r>
              <a:rPr lang="en-US" sz="5000" dirty="0" smtClean="0">
                <a:latin typeface="Trebuchet MS" panose="020B0603020202020204" pitchFamily="34" charset="0"/>
                <a:cs typeface="Times New Roman" panose="02020603050405020304" pitchFamily="18" charset="0"/>
              </a:rPr>
              <a:t>COMPANY BRIEF</a:t>
            </a:r>
            <a:endParaRPr lang="en-US" sz="5000" dirty="0">
              <a:latin typeface="Trebuchet MS" panose="020B0603020202020204" pitchFamily="34" charset="0"/>
              <a:cs typeface="Times New Roman" panose="02020603050405020304"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0320" y="395400"/>
            <a:ext cx="1173480" cy="1159080"/>
          </a:xfrm>
          <a:prstGeom prst="rect">
            <a:avLst/>
          </a:prstGeom>
        </p:spPr>
      </p:pic>
      <p:sp>
        <p:nvSpPr>
          <p:cNvPr id="6" name="Slide Number Placeholder 5"/>
          <p:cNvSpPr>
            <a:spLocks noGrp="1"/>
          </p:cNvSpPr>
          <p:nvPr>
            <p:ph type="sldNum" sz="quarter" idx="12"/>
          </p:nvPr>
        </p:nvSpPr>
        <p:spPr/>
        <p:txBody>
          <a:bodyPr/>
          <a:lstStyle/>
          <a:p>
            <a:fld id="{180C7773-1C04-41D1-BC3F-D51B81939AD4}" type="slidenum">
              <a:rPr lang="en-US" smtClean="0">
                <a:latin typeface="Trebuchet MS" panose="020B0603020202020204" pitchFamily="34" charset="0"/>
              </a:rPr>
              <a:t>4</a:t>
            </a:fld>
            <a:endParaRPr lang="en-US">
              <a:latin typeface="Trebuchet MS" panose="020B0603020202020204" pitchFamily="34" charset="0"/>
            </a:endParaRPr>
          </a:p>
        </p:txBody>
      </p:sp>
    </p:spTree>
    <p:extLst>
      <p:ext uri="{BB962C8B-B14F-4D97-AF65-F5344CB8AC3E}">
        <p14:creationId xmlns:p14="http://schemas.microsoft.com/office/powerpoint/2010/main" val="31339713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 y="365125"/>
            <a:ext cx="11155680" cy="662781"/>
          </a:xfrm>
        </p:spPr>
        <p:txBody>
          <a:bodyPr>
            <a:normAutofit fontScale="90000"/>
          </a:bodyPr>
          <a:lstStyle/>
          <a:p>
            <a:r>
              <a:rPr lang="en-US" altLang="ko-KR" dirty="0" smtClean="0">
                <a:latin typeface="Trebuchet MS" panose="020B0603020202020204" pitchFamily="34" charset="0"/>
                <a:ea typeface="굴림" charset="-127"/>
                <a:cs typeface="Times New Roman" pitchFamily="18" charset="0"/>
              </a:rPr>
              <a:t/>
            </a:r>
            <a:br>
              <a:rPr lang="en-US" altLang="ko-KR" dirty="0" smtClean="0">
                <a:latin typeface="Trebuchet MS" panose="020B0603020202020204" pitchFamily="34" charset="0"/>
                <a:ea typeface="굴림" charset="-127"/>
                <a:cs typeface="Times New Roman" pitchFamily="18" charset="0"/>
              </a:rPr>
            </a:br>
            <a:r>
              <a:rPr lang="en-US" altLang="ko-KR" sz="4000" dirty="0">
                <a:latin typeface="Trebuchet MS" panose="020B0603020202020204" pitchFamily="34" charset="0"/>
                <a:ea typeface="굴림" charset="-127"/>
                <a:cs typeface="Times New Roman" pitchFamily="18" charset="0"/>
              </a:rPr>
              <a:t> </a:t>
            </a:r>
            <a:r>
              <a:rPr lang="en-US" altLang="ko-KR" sz="4000" dirty="0" smtClean="0">
                <a:latin typeface="Trebuchet MS" panose="020B0603020202020204" pitchFamily="34" charset="0"/>
                <a:ea typeface="굴림" charset="-127"/>
                <a:cs typeface="Times New Roman" pitchFamily="18" charset="0"/>
              </a:rPr>
              <a:t>    Company Brief     </a:t>
            </a:r>
            <a:r>
              <a:rPr lang="en-US" altLang="ko-KR" dirty="0" smtClean="0">
                <a:latin typeface="Trebuchet MS" panose="020B0603020202020204" pitchFamily="34" charset="0"/>
                <a:ea typeface="굴림" charset="-127"/>
                <a:cs typeface="Times New Roman" pitchFamily="18" charset="0"/>
              </a:rPr>
              <a:t/>
            </a:r>
            <a:br>
              <a:rPr lang="en-US" altLang="ko-KR" dirty="0" smtClean="0">
                <a:latin typeface="Trebuchet MS" panose="020B0603020202020204" pitchFamily="34" charset="0"/>
                <a:ea typeface="굴림" charset="-127"/>
                <a:cs typeface="Times New Roman" pitchFamily="18" charset="0"/>
              </a:rPr>
            </a:br>
            <a:endParaRPr lang="en-US" dirty="0">
              <a:latin typeface="Trebuchet MS" panose="020B0603020202020204" pitchFamily="34" charset="0"/>
            </a:endParaRPr>
          </a:p>
        </p:txBody>
      </p:sp>
      <p:sp>
        <p:nvSpPr>
          <p:cNvPr id="3" name="Content Placeholder 2"/>
          <p:cNvSpPr>
            <a:spLocks noGrp="1"/>
          </p:cNvSpPr>
          <p:nvPr>
            <p:ph idx="1"/>
          </p:nvPr>
        </p:nvSpPr>
        <p:spPr>
          <a:xfrm>
            <a:off x="838200" y="1341120"/>
            <a:ext cx="10515600" cy="5237810"/>
          </a:xfrm>
        </p:spPr>
        <p:txBody>
          <a:bodyPr>
            <a:noAutofit/>
          </a:bodyPr>
          <a:lstStyle/>
          <a:p>
            <a:pPr algn="just">
              <a:lnSpc>
                <a:spcPct val="80000"/>
              </a:lnSpc>
            </a:pPr>
            <a:r>
              <a:rPr lang="en-US" altLang="ko-KR" sz="2000" dirty="0" smtClean="0">
                <a:latin typeface="Trebuchet MS" panose="020B0603020202020204" pitchFamily="34" charset="0"/>
                <a:ea typeface="굴림" charset="-127"/>
                <a:cs typeface="Times New Roman" pitchFamily="18" charset="0"/>
              </a:rPr>
              <a:t>Fazal Cloth Mills Limited (the Company) was incorporated in Pakistan in 1966 as a public limited company under the Companies Act, 1913 (now the Companies Act, 2017) and its shares are quoted on Pakistan Stock Exchange.</a:t>
            </a:r>
          </a:p>
          <a:p>
            <a:pPr>
              <a:lnSpc>
                <a:spcPct val="80000"/>
              </a:lnSpc>
            </a:pPr>
            <a:endParaRPr lang="en-US" altLang="ko-KR" sz="1050" dirty="0" smtClean="0">
              <a:latin typeface="Trebuchet MS" panose="020B0603020202020204" pitchFamily="34" charset="0"/>
              <a:ea typeface="굴림" charset="-127"/>
              <a:cs typeface="Times New Roman" pitchFamily="18" charset="0"/>
            </a:endParaRPr>
          </a:p>
          <a:p>
            <a:pPr algn="just">
              <a:lnSpc>
                <a:spcPct val="80000"/>
              </a:lnSpc>
            </a:pPr>
            <a:r>
              <a:rPr lang="en-US" sz="2000" dirty="0" smtClean="0">
                <a:latin typeface="Trebuchet MS" panose="020B0603020202020204" pitchFamily="34" charset="0"/>
                <a:ea typeface="굴림" charset="-127"/>
                <a:cs typeface="Times New Roman" pitchFamily="18" charset="0"/>
              </a:rPr>
              <a:t>The Company is principally engaged in manufacturing and sale of Yarn &amp; fabric. The manufacturing facilities are located at Fazal Nagar, </a:t>
            </a:r>
            <a:r>
              <a:rPr lang="en-US" sz="2000" dirty="0" err="1" smtClean="0">
                <a:latin typeface="Trebuchet MS" panose="020B0603020202020204" pitchFamily="34" charset="0"/>
                <a:ea typeface="굴림" charset="-127"/>
                <a:cs typeface="Times New Roman" pitchFamily="18" charset="0"/>
              </a:rPr>
              <a:t>Jhang</a:t>
            </a:r>
            <a:r>
              <a:rPr lang="en-US" sz="2000" dirty="0" smtClean="0">
                <a:latin typeface="Trebuchet MS" panose="020B0603020202020204" pitchFamily="34" charset="0"/>
                <a:ea typeface="굴림" charset="-127"/>
                <a:cs typeface="Times New Roman" pitchFamily="18" charset="0"/>
              </a:rPr>
              <a:t> Road, </a:t>
            </a:r>
            <a:r>
              <a:rPr lang="en-US" sz="2000" b="1" u="sng" dirty="0" err="1" smtClean="0">
                <a:latin typeface="Trebuchet MS" panose="020B0603020202020204" pitchFamily="34" charset="0"/>
                <a:ea typeface="굴림" charset="-127"/>
                <a:cs typeface="Times New Roman" pitchFamily="18" charset="0"/>
              </a:rPr>
              <a:t>Muzaffargarh</a:t>
            </a:r>
            <a:r>
              <a:rPr lang="en-US" sz="2000" dirty="0" smtClean="0">
                <a:latin typeface="Trebuchet MS" panose="020B0603020202020204" pitchFamily="34" charset="0"/>
                <a:ea typeface="굴림" charset="-127"/>
                <a:cs typeface="Times New Roman" pitchFamily="18" charset="0"/>
              </a:rPr>
              <a:t> and </a:t>
            </a:r>
            <a:r>
              <a:rPr lang="en-US" sz="2000" b="1" u="sng" dirty="0" err="1" smtClean="0">
                <a:latin typeface="Trebuchet MS" panose="020B0603020202020204" pitchFamily="34" charset="0"/>
                <a:ea typeface="굴림" charset="-127"/>
                <a:cs typeface="Times New Roman" pitchFamily="18" charset="0"/>
              </a:rPr>
              <a:t>Qadirpur</a:t>
            </a:r>
            <a:r>
              <a:rPr lang="en-US" sz="2000" b="1" u="sng" dirty="0" smtClean="0">
                <a:latin typeface="Trebuchet MS" panose="020B0603020202020204" pitchFamily="34" charset="0"/>
                <a:ea typeface="굴림" charset="-127"/>
                <a:cs typeface="Times New Roman" pitchFamily="18" charset="0"/>
              </a:rPr>
              <a:t> </a:t>
            </a:r>
            <a:r>
              <a:rPr lang="en-US" sz="2000" b="1" u="sng" dirty="0" err="1" smtClean="0">
                <a:latin typeface="Trebuchet MS" panose="020B0603020202020204" pitchFamily="34" charset="0"/>
                <a:ea typeface="굴림" charset="-127"/>
                <a:cs typeface="Times New Roman" pitchFamily="18" charset="0"/>
              </a:rPr>
              <a:t>Rawan</a:t>
            </a:r>
            <a:r>
              <a:rPr lang="en-US" sz="2000" b="1" u="sng" dirty="0" smtClean="0">
                <a:latin typeface="Trebuchet MS" panose="020B0603020202020204" pitchFamily="34" charset="0"/>
                <a:ea typeface="굴림" charset="-127"/>
                <a:cs typeface="Times New Roman" pitchFamily="18" charset="0"/>
              </a:rPr>
              <a:t> </a:t>
            </a:r>
            <a:r>
              <a:rPr lang="en-US" sz="2000" dirty="0" smtClean="0">
                <a:latin typeface="Trebuchet MS" panose="020B0603020202020204" pitchFamily="34" charset="0"/>
                <a:ea typeface="굴림" charset="-127"/>
                <a:cs typeface="Times New Roman" pitchFamily="18" charset="0"/>
              </a:rPr>
              <a:t>Bypass, </a:t>
            </a:r>
            <a:r>
              <a:rPr lang="en-US" sz="2000" dirty="0" err="1" smtClean="0">
                <a:latin typeface="Trebuchet MS" panose="020B0603020202020204" pitchFamily="34" charset="0"/>
                <a:ea typeface="굴림" charset="-127"/>
                <a:cs typeface="Times New Roman" pitchFamily="18" charset="0"/>
              </a:rPr>
              <a:t>Khanewal</a:t>
            </a:r>
            <a:r>
              <a:rPr lang="en-US" sz="2000" dirty="0" smtClean="0">
                <a:latin typeface="Trebuchet MS" panose="020B0603020202020204" pitchFamily="34" charset="0"/>
                <a:ea typeface="굴림" charset="-127"/>
                <a:cs typeface="Times New Roman" pitchFamily="18" charset="0"/>
              </a:rPr>
              <a:t> Road, Multan in the province of Punjab.</a:t>
            </a:r>
          </a:p>
          <a:p>
            <a:endParaRPr lang="en-US" sz="1800" dirty="0" smtClean="0">
              <a:latin typeface="Trebuchet MS" panose="020B0603020202020204" pitchFamily="34" charset="0"/>
              <a:cs typeface="Times New Roman" panose="02020603050405020304" pitchFamily="18" charset="0"/>
            </a:endParaRPr>
          </a:p>
          <a:p>
            <a:r>
              <a:rPr lang="en-US" sz="2000" dirty="0">
                <a:latin typeface="Trebuchet MS" panose="020B0603020202020204" pitchFamily="34" charset="0"/>
                <a:ea typeface="굴림" charset="-127"/>
                <a:cs typeface="Times New Roman" pitchFamily="18" charset="0"/>
              </a:rPr>
              <a:t>Head Office of the Company is situated 59/3, </a:t>
            </a:r>
            <a:r>
              <a:rPr lang="en-US" sz="2000" dirty="0" err="1">
                <a:latin typeface="Trebuchet MS" panose="020B0603020202020204" pitchFamily="34" charset="0"/>
                <a:ea typeface="굴림" charset="-127"/>
                <a:cs typeface="Times New Roman" pitchFamily="18" charset="0"/>
              </a:rPr>
              <a:t>Abdali</a:t>
            </a:r>
            <a:r>
              <a:rPr lang="en-US" sz="2000" dirty="0">
                <a:latin typeface="Trebuchet MS" panose="020B0603020202020204" pitchFamily="34" charset="0"/>
                <a:ea typeface="굴림" charset="-127"/>
                <a:cs typeface="Times New Roman" pitchFamily="18" charset="0"/>
              </a:rPr>
              <a:t> Road Multan.</a:t>
            </a:r>
          </a:p>
          <a:p>
            <a:endParaRPr lang="en-US" sz="2000" dirty="0" smtClean="0">
              <a:latin typeface="Trebuchet MS" panose="020B0603020202020204" pitchFamily="34" charset="0"/>
              <a:ea typeface="굴림" charset="-127"/>
              <a:cs typeface="Times New Roman" pitchFamily="18" charset="0"/>
            </a:endParaRPr>
          </a:p>
          <a:p>
            <a:r>
              <a:rPr lang="en-US" sz="2000" dirty="0" smtClean="0">
                <a:latin typeface="Trebuchet MS" panose="020B0603020202020204" pitchFamily="34" charset="0"/>
                <a:ea typeface="굴림" charset="-127"/>
                <a:cs typeface="Times New Roman" pitchFamily="18" charset="0"/>
              </a:rPr>
              <a:t>Registered Office is situated at 69/7, </a:t>
            </a:r>
            <a:r>
              <a:rPr lang="en-US" sz="2000" dirty="0" err="1" smtClean="0">
                <a:latin typeface="Trebuchet MS" panose="020B0603020202020204" pitchFamily="34" charset="0"/>
                <a:ea typeface="굴림" charset="-127"/>
                <a:cs typeface="Times New Roman" pitchFamily="18" charset="0"/>
              </a:rPr>
              <a:t>Abid</a:t>
            </a:r>
            <a:r>
              <a:rPr lang="en-US" sz="2000" dirty="0" smtClean="0">
                <a:latin typeface="Trebuchet MS" panose="020B0603020202020204" pitchFamily="34" charset="0"/>
                <a:ea typeface="굴림" charset="-127"/>
                <a:cs typeface="Times New Roman" pitchFamily="18" charset="0"/>
              </a:rPr>
              <a:t> Majeed Road, Survey No. 248/7, Lahore </a:t>
            </a:r>
            <a:r>
              <a:rPr lang="en-US" sz="2000" dirty="0" err="1" smtClean="0">
                <a:latin typeface="Trebuchet MS" panose="020B0603020202020204" pitchFamily="34" charset="0"/>
                <a:ea typeface="굴림" charset="-127"/>
                <a:cs typeface="Times New Roman" pitchFamily="18" charset="0"/>
              </a:rPr>
              <a:t>Cantt</a:t>
            </a:r>
            <a:r>
              <a:rPr lang="en-US" sz="2000" dirty="0" smtClean="0">
                <a:latin typeface="Trebuchet MS" panose="020B0603020202020204" pitchFamily="34" charset="0"/>
                <a:ea typeface="굴림" charset="-127"/>
                <a:cs typeface="Times New Roman" pitchFamily="18" charset="0"/>
              </a:rPr>
              <a:t>, Lahore.</a:t>
            </a:r>
          </a:p>
          <a:p>
            <a:endParaRPr lang="en-US" sz="2000" dirty="0" smtClean="0">
              <a:latin typeface="Trebuchet MS" panose="020B0603020202020204" pitchFamily="34" charset="0"/>
              <a:ea typeface="굴림" charset="-127"/>
              <a:cs typeface="Times New Roman" pitchFamily="18" charset="0"/>
            </a:endParaRPr>
          </a:p>
          <a:p>
            <a:r>
              <a:rPr lang="en-US" sz="2000" dirty="0" smtClean="0">
                <a:latin typeface="Trebuchet MS" panose="020B0603020202020204" pitchFamily="34" charset="0"/>
                <a:ea typeface="굴림" charset="-127"/>
                <a:cs typeface="Times New Roman" pitchFamily="18" charset="0"/>
              </a:rPr>
              <a:t>Imperial Textile Mills Limited, a wholly owned subsidiary of the company, has been merged with the company during the year.</a:t>
            </a:r>
            <a:endParaRPr lang="en-US" sz="2000" dirty="0">
              <a:latin typeface="Trebuchet MS" panose="020B0603020202020204" pitchFamily="34" charset="0"/>
              <a:ea typeface="굴림" charset="-127"/>
              <a:cs typeface="Times New Roman"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40313" y="229705"/>
            <a:ext cx="626974" cy="632506"/>
          </a:xfrm>
          <a:prstGeom prst="rect">
            <a:avLst/>
          </a:prstGeom>
        </p:spPr>
      </p:pic>
      <p:sp>
        <p:nvSpPr>
          <p:cNvPr id="5" name="Slide Number Placeholder 4"/>
          <p:cNvSpPr>
            <a:spLocks noGrp="1"/>
          </p:cNvSpPr>
          <p:nvPr>
            <p:ph type="sldNum" sz="quarter" idx="12"/>
          </p:nvPr>
        </p:nvSpPr>
        <p:spPr/>
        <p:txBody>
          <a:bodyPr/>
          <a:lstStyle/>
          <a:p>
            <a:fld id="{180C7773-1C04-41D1-BC3F-D51B81939AD4}" type="slidenum">
              <a:rPr lang="en-US" smtClean="0">
                <a:latin typeface="Trebuchet MS" panose="020B0603020202020204" pitchFamily="34" charset="0"/>
              </a:rPr>
              <a:t>5</a:t>
            </a:fld>
            <a:endParaRPr lang="en-US">
              <a:latin typeface="Trebuchet MS" panose="020B0603020202020204" pitchFamily="34" charset="0"/>
            </a:endParaRPr>
          </a:p>
        </p:txBody>
      </p:sp>
    </p:spTree>
    <p:extLst>
      <p:ext uri="{BB962C8B-B14F-4D97-AF65-F5344CB8AC3E}">
        <p14:creationId xmlns:p14="http://schemas.microsoft.com/office/powerpoint/2010/main" val="13061915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 y="365125"/>
            <a:ext cx="11155680" cy="662781"/>
          </a:xfrm>
        </p:spPr>
        <p:txBody>
          <a:bodyPr>
            <a:normAutofit fontScale="90000"/>
          </a:bodyPr>
          <a:lstStyle/>
          <a:p>
            <a:r>
              <a:rPr lang="en-US" altLang="ko-KR" dirty="0" smtClean="0">
                <a:latin typeface="Trebuchet MS" panose="020B0603020202020204" pitchFamily="34" charset="0"/>
                <a:ea typeface="굴림" charset="-127"/>
                <a:cs typeface="Times New Roman" pitchFamily="18" charset="0"/>
              </a:rPr>
              <a:t/>
            </a:r>
            <a:br>
              <a:rPr lang="en-US" altLang="ko-KR" dirty="0" smtClean="0">
                <a:latin typeface="Trebuchet MS" panose="020B0603020202020204" pitchFamily="34" charset="0"/>
                <a:ea typeface="굴림" charset="-127"/>
                <a:cs typeface="Times New Roman" pitchFamily="18" charset="0"/>
              </a:rPr>
            </a:br>
            <a:r>
              <a:rPr lang="en-US" altLang="ko-KR" sz="4000" dirty="0">
                <a:latin typeface="Trebuchet MS" panose="020B0603020202020204" pitchFamily="34" charset="0"/>
                <a:ea typeface="굴림" charset="-127"/>
                <a:cs typeface="Times New Roman" pitchFamily="18" charset="0"/>
              </a:rPr>
              <a:t> </a:t>
            </a:r>
            <a:r>
              <a:rPr lang="en-US" altLang="ko-KR" sz="4000" dirty="0" smtClean="0">
                <a:latin typeface="Trebuchet MS" panose="020B0603020202020204" pitchFamily="34" charset="0"/>
                <a:ea typeface="굴림" charset="-127"/>
                <a:cs typeface="Times New Roman" pitchFamily="18" charset="0"/>
              </a:rPr>
              <a:t>    Company Brief     </a:t>
            </a:r>
            <a:r>
              <a:rPr lang="en-US" altLang="ko-KR" dirty="0" smtClean="0">
                <a:latin typeface="Trebuchet MS" panose="020B0603020202020204" pitchFamily="34" charset="0"/>
                <a:ea typeface="굴림" charset="-127"/>
                <a:cs typeface="Times New Roman" pitchFamily="18" charset="0"/>
              </a:rPr>
              <a:t/>
            </a:r>
            <a:br>
              <a:rPr lang="en-US" altLang="ko-KR" dirty="0" smtClean="0">
                <a:latin typeface="Trebuchet MS" panose="020B0603020202020204" pitchFamily="34" charset="0"/>
                <a:ea typeface="굴림" charset="-127"/>
                <a:cs typeface="Times New Roman" pitchFamily="18" charset="0"/>
              </a:rPr>
            </a:br>
            <a:endParaRPr lang="en-US" dirty="0">
              <a:latin typeface="Trebuchet MS" panose="020B0603020202020204" pitchFamily="34" charset="0"/>
            </a:endParaRPr>
          </a:p>
        </p:txBody>
      </p:sp>
      <p:sp>
        <p:nvSpPr>
          <p:cNvPr id="3" name="Content Placeholder 2"/>
          <p:cNvSpPr>
            <a:spLocks noGrp="1"/>
          </p:cNvSpPr>
          <p:nvPr>
            <p:ph idx="1"/>
          </p:nvPr>
        </p:nvSpPr>
        <p:spPr>
          <a:xfrm>
            <a:off x="838200" y="1341120"/>
            <a:ext cx="10515600" cy="4566520"/>
          </a:xfrm>
        </p:spPr>
        <p:txBody>
          <a:bodyPr>
            <a:normAutofit/>
          </a:bodyPr>
          <a:lstStyle/>
          <a:p>
            <a:pPr>
              <a:lnSpc>
                <a:spcPct val="120000"/>
              </a:lnSpc>
              <a:spcBef>
                <a:spcPts val="0"/>
              </a:spcBef>
            </a:pPr>
            <a:r>
              <a:rPr lang="en-US" sz="2000" dirty="0">
                <a:latin typeface="Trebuchet MS" panose="020B0603020202020204" pitchFamily="34" charset="0"/>
                <a:ea typeface="굴림" charset="-127"/>
                <a:cs typeface="Times New Roman" pitchFamily="18" charset="0"/>
              </a:rPr>
              <a:t>The Associated Companies, their shareholding as held by the company and nature of business is below;</a:t>
            </a:r>
          </a:p>
          <a:p>
            <a:pPr marL="0" indent="0">
              <a:lnSpc>
                <a:spcPct val="120000"/>
              </a:lnSpc>
              <a:spcBef>
                <a:spcPts val="0"/>
              </a:spcBef>
              <a:buNone/>
            </a:pPr>
            <a:endParaRPr lang="en-US" sz="2000" dirty="0">
              <a:latin typeface="Trebuchet MS" panose="020B0603020202020204" pitchFamily="34" charset="0"/>
              <a:ea typeface="굴림" charset="-127"/>
              <a:cs typeface="Times New Roman" pitchFamily="18" charset="0"/>
            </a:endParaRPr>
          </a:p>
          <a:p>
            <a:pPr marL="342900" lvl="1" indent="-342900">
              <a:lnSpc>
                <a:spcPct val="120000"/>
              </a:lnSpc>
              <a:spcBef>
                <a:spcPts val="0"/>
              </a:spcBef>
              <a:buFont typeface="Times New Roman" panose="02020603050405020304" pitchFamily="18" charset="0"/>
              <a:buChar char="−"/>
            </a:pPr>
            <a:r>
              <a:rPr lang="en-US" sz="1800" dirty="0" smtClean="0">
                <a:latin typeface="Trebuchet MS" panose="020B0603020202020204" pitchFamily="34" charset="0"/>
                <a:ea typeface="굴림" charset="-127"/>
                <a:cs typeface="Times New Roman" pitchFamily="18" charset="0"/>
              </a:rPr>
              <a:t>Fatima </a:t>
            </a:r>
            <a:r>
              <a:rPr lang="en-US" sz="1800" dirty="0">
                <a:latin typeface="Trebuchet MS" panose="020B0603020202020204" pitchFamily="34" charset="0"/>
                <a:ea typeface="굴림" charset="-127"/>
                <a:cs typeface="Times New Roman" pitchFamily="18" charset="0"/>
              </a:rPr>
              <a:t>Transmission Company Limited </a:t>
            </a:r>
            <a:r>
              <a:rPr lang="en-US" sz="1800" dirty="0" smtClean="0">
                <a:latin typeface="Trebuchet MS" panose="020B0603020202020204" pitchFamily="34" charset="0"/>
                <a:ea typeface="굴림" charset="-127"/>
                <a:cs typeface="Times New Roman" pitchFamily="18" charset="0"/>
              </a:rPr>
              <a:t>(Operation &amp; maintenance of Transmission lines etc.)</a:t>
            </a:r>
            <a:endParaRPr lang="en-US" sz="1800" dirty="0">
              <a:latin typeface="Trebuchet MS" panose="020B0603020202020204" pitchFamily="34" charset="0"/>
              <a:ea typeface="굴림" charset="-127"/>
              <a:cs typeface="Times New Roman" pitchFamily="18" charset="0"/>
            </a:endParaRPr>
          </a:p>
          <a:p>
            <a:pPr marL="0" indent="0">
              <a:lnSpc>
                <a:spcPct val="120000"/>
              </a:lnSpc>
              <a:spcBef>
                <a:spcPts val="0"/>
              </a:spcBef>
              <a:buNone/>
            </a:pPr>
            <a:r>
              <a:rPr lang="en-US" sz="1800" dirty="0">
                <a:latin typeface="Trebuchet MS" panose="020B0603020202020204" pitchFamily="34" charset="0"/>
                <a:ea typeface="굴림" charset="-127"/>
                <a:cs typeface="Times New Roman" pitchFamily="18" charset="0"/>
              </a:rPr>
              <a:t>     </a:t>
            </a:r>
            <a:endParaRPr lang="en-US" sz="1800" dirty="0" smtClean="0">
              <a:latin typeface="Trebuchet MS" panose="020B0603020202020204" pitchFamily="34" charset="0"/>
              <a:ea typeface="굴림" charset="-127"/>
              <a:cs typeface="Times New Roman" pitchFamily="18" charset="0"/>
            </a:endParaRPr>
          </a:p>
          <a:p>
            <a:pPr marL="0" lvl="1" indent="0">
              <a:lnSpc>
                <a:spcPct val="110000"/>
              </a:lnSpc>
              <a:spcBef>
                <a:spcPts val="0"/>
              </a:spcBef>
              <a:buNone/>
            </a:pPr>
            <a:r>
              <a:rPr lang="en-US" sz="1800" dirty="0" smtClean="0">
                <a:latin typeface="Trebuchet MS" panose="020B0603020202020204" pitchFamily="34" charset="0"/>
                <a:ea typeface="굴림" charset="-127"/>
                <a:cs typeface="Times New Roman" pitchFamily="18" charset="0"/>
              </a:rPr>
              <a:t>	Ordinary </a:t>
            </a:r>
            <a:r>
              <a:rPr lang="en-US" sz="1800" dirty="0">
                <a:latin typeface="Trebuchet MS" panose="020B0603020202020204" pitchFamily="34" charset="0"/>
                <a:ea typeface="굴림" charset="-127"/>
                <a:cs typeface="Times New Roman" pitchFamily="18" charset="0"/>
              </a:rPr>
              <a:t>Shares – Unquoted		</a:t>
            </a:r>
            <a:r>
              <a:rPr lang="en-US" sz="1800" dirty="0" smtClean="0">
                <a:latin typeface="Trebuchet MS" panose="020B0603020202020204" pitchFamily="34" charset="0"/>
                <a:ea typeface="굴림" charset="-127"/>
                <a:cs typeface="Times New Roman" pitchFamily="18" charset="0"/>
              </a:rPr>
              <a:t>24.00</a:t>
            </a:r>
            <a:r>
              <a:rPr lang="en-US" sz="1800" dirty="0">
                <a:latin typeface="Trebuchet MS" panose="020B0603020202020204" pitchFamily="34" charset="0"/>
                <a:ea typeface="굴림" charset="-127"/>
                <a:cs typeface="Times New Roman" pitchFamily="18" charset="0"/>
              </a:rPr>
              <a:t>% (2021: </a:t>
            </a:r>
            <a:r>
              <a:rPr lang="en-US" sz="1800" dirty="0" smtClean="0">
                <a:latin typeface="Trebuchet MS" panose="020B0603020202020204" pitchFamily="34" charset="0"/>
                <a:ea typeface="굴림" charset="-127"/>
                <a:cs typeface="Times New Roman" pitchFamily="18" charset="0"/>
              </a:rPr>
              <a:t>24.00</a:t>
            </a:r>
            <a:r>
              <a:rPr lang="en-US" sz="1800" dirty="0">
                <a:latin typeface="Trebuchet MS" panose="020B0603020202020204" pitchFamily="34" charset="0"/>
                <a:ea typeface="굴림" charset="-127"/>
                <a:cs typeface="Times New Roman" pitchFamily="18" charset="0"/>
              </a:rPr>
              <a:t>%)</a:t>
            </a:r>
          </a:p>
          <a:p>
            <a:pPr marL="0" indent="0">
              <a:lnSpc>
                <a:spcPct val="110000"/>
              </a:lnSpc>
              <a:spcBef>
                <a:spcPts val="0"/>
              </a:spcBef>
              <a:buNone/>
            </a:pPr>
            <a:r>
              <a:rPr lang="en-US" sz="1800" dirty="0">
                <a:latin typeface="Trebuchet MS" panose="020B0603020202020204" pitchFamily="34" charset="0"/>
                <a:ea typeface="굴림" charset="-127"/>
                <a:cs typeface="Times New Roman" pitchFamily="18" charset="0"/>
              </a:rPr>
              <a:t>	Non-voting preference shares – Unquoted 	</a:t>
            </a:r>
            <a:r>
              <a:rPr lang="en-US" sz="1800" dirty="0" smtClean="0">
                <a:latin typeface="Trebuchet MS" panose="020B0603020202020204" pitchFamily="34" charset="0"/>
                <a:ea typeface="굴림" charset="-127"/>
                <a:cs typeface="Times New Roman" pitchFamily="18" charset="0"/>
              </a:rPr>
              <a:t>30.71% </a:t>
            </a:r>
            <a:r>
              <a:rPr lang="en-US" sz="1800" dirty="0">
                <a:latin typeface="Trebuchet MS" panose="020B0603020202020204" pitchFamily="34" charset="0"/>
                <a:ea typeface="굴림" charset="-127"/>
                <a:cs typeface="Times New Roman" pitchFamily="18" charset="0"/>
              </a:rPr>
              <a:t>(2021:   0.00</a:t>
            </a:r>
            <a:r>
              <a:rPr lang="en-US" sz="1800" dirty="0" smtClean="0">
                <a:latin typeface="Trebuchet MS" panose="020B0603020202020204" pitchFamily="34" charset="0"/>
                <a:ea typeface="굴림" charset="-127"/>
                <a:cs typeface="Times New Roman" pitchFamily="18" charset="0"/>
              </a:rPr>
              <a:t>%)</a:t>
            </a:r>
          </a:p>
          <a:p>
            <a:pPr marL="0" indent="0">
              <a:lnSpc>
                <a:spcPct val="110000"/>
              </a:lnSpc>
              <a:spcBef>
                <a:spcPts val="0"/>
              </a:spcBef>
              <a:buNone/>
            </a:pPr>
            <a:r>
              <a:rPr lang="en-US" sz="1800" dirty="0">
                <a:latin typeface="Trebuchet MS" panose="020B0603020202020204" pitchFamily="34" charset="0"/>
                <a:ea typeface="굴림" charset="-127"/>
                <a:cs typeface="Times New Roman" pitchFamily="18" charset="0"/>
              </a:rPr>
              <a:t>		</a:t>
            </a:r>
          </a:p>
          <a:p>
            <a:pPr marL="342900" lvl="1" indent="-342900">
              <a:lnSpc>
                <a:spcPct val="120000"/>
              </a:lnSpc>
              <a:spcBef>
                <a:spcPts val="0"/>
              </a:spcBef>
              <a:buFont typeface="Times New Roman" panose="02020603050405020304" pitchFamily="18" charset="0"/>
              <a:buChar char="−"/>
            </a:pPr>
            <a:r>
              <a:rPr lang="en-US" sz="1800" dirty="0" smtClean="0">
                <a:latin typeface="Trebuchet MS" panose="020B0603020202020204" pitchFamily="34" charset="0"/>
                <a:ea typeface="굴림" charset="-127"/>
                <a:cs typeface="Times New Roman" pitchFamily="18" charset="0"/>
              </a:rPr>
              <a:t>Fatima Electric Company </a:t>
            </a:r>
            <a:r>
              <a:rPr lang="en-US" sz="1800" dirty="0">
                <a:latin typeface="Trebuchet MS" panose="020B0603020202020204" pitchFamily="34" charset="0"/>
                <a:ea typeface="굴림" charset="-127"/>
                <a:cs typeface="Times New Roman" pitchFamily="18" charset="0"/>
              </a:rPr>
              <a:t>Limited </a:t>
            </a:r>
            <a:r>
              <a:rPr lang="en-US" sz="1800" dirty="0" smtClean="0">
                <a:latin typeface="Trebuchet MS" panose="020B0603020202020204" pitchFamily="34" charset="0"/>
                <a:ea typeface="굴림" charset="-127"/>
                <a:cs typeface="Times New Roman" pitchFamily="18" charset="0"/>
              </a:rPr>
              <a:t>(</a:t>
            </a:r>
            <a:r>
              <a:rPr lang="en-US" sz="1800" dirty="0">
                <a:latin typeface="Trebuchet MS" panose="020B0603020202020204" pitchFamily="34" charset="0"/>
                <a:ea typeface="굴림" charset="-127"/>
                <a:cs typeface="Times New Roman" pitchFamily="18" charset="0"/>
              </a:rPr>
              <a:t>Supply, generation and distribution of electricity</a:t>
            </a:r>
            <a:r>
              <a:rPr lang="en-US" sz="1800" dirty="0" smtClean="0">
                <a:latin typeface="Trebuchet MS" panose="020B0603020202020204" pitchFamily="34" charset="0"/>
                <a:ea typeface="굴림" charset="-127"/>
                <a:cs typeface="Times New Roman" pitchFamily="18" charset="0"/>
              </a:rPr>
              <a:t> </a:t>
            </a:r>
            <a:r>
              <a:rPr lang="en-US" sz="1800" dirty="0">
                <a:latin typeface="Trebuchet MS" panose="020B0603020202020204" pitchFamily="34" charset="0"/>
                <a:ea typeface="굴림" charset="-127"/>
                <a:cs typeface="Times New Roman" pitchFamily="18" charset="0"/>
              </a:rPr>
              <a:t>etc.)</a:t>
            </a:r>
          </a:p>
          <a:p>
            <a:pPr marL="0" indent="0">
              <a:lnSpc>
                <a:spcPct val="120000"/>
              </a:lnSpc>
              <a:spcBef>
                <a:spcPts val="0"/>
              </a:spcBef>
              <a:buNone/>
            </a:pPr>
            <a:r>
              <a:rPr lang="en-US" sz="1800" dirty="0">
                <a:latin typeface="Trebuchet MS" panose="020B0603020202020204" pitchFamily="34" charset="0"/>
                <a:ea typeface="굴림" charset="-127"/>
                <a:cs typeface="Times New Roman" pitchFamily="18" charset="0"/>
              </a:rPr>
              <a:t>     </a:t>
            </a:r>
          </a:p>
          <a:p>
            <a:pPr marL="0" lvl="1" indent="0">
              <a:lnSpc>
                <a:spcPct val="110000"/>
              </a:lnSpc>
              <a:spcBef>
                <a:spcPts val="0"/>
              </a:spcBef>
              <a:buNone/>
            </a:pPr>
            <a:r>
              <a:rPr lang="en-US" sz="1800" dirty="0">
                <a:latin typeface="Trebuchet MS" panose="020B0603020202020204" pitchFamily="34" charset="0"/>
                <a:ea typeface="굴림" charset="-127"/>
                <a:cs typeface="Times New Roman" pitchFamily="18" charset="0"/>
              </a:rPr>
              <a:t>	Ordinary Shares – Unquoted		</a:t>
            </a:r>
            <a:r>
              <a:rPr lang="en-US" sz="1800" dirty="0" smtClean="0">
                <a:latin typeface="Trebuchet MS" panose="020B0603020202020204" pitchFamily="34" charset="0"/>
                <a:ea typeface="굴림" charset="-127"/>
                <a:cs typeface="Times New Roman" pitchFamily="18" charset="0"/>
              </a:rPr>
              <a:t>20.00</a:t>
            </a:r>
            <a:r>
              <a:rPr lang="en-US" sz="1800" dirty="0">
                <a:latin typeface="Trebuchet MS" panose="020B0603020202020204" pitchFamily="34" charset="0"/>
                <a:ea typeface="굴림" charset="-127"/>
                <a:cs typeface="Times New Roman" pitchFamily="18" charset="0"/>
              </a:rPr>
              <a:t>% (2021: </a:t>
            </a:r>
            <a:r>
              <a:rPr lang="en-US" sz="1800" dirty="0" smtClean="0">
                <a:latin typeface="Trebuchet MS" panose="020B0603020202020204" pitchFamily="34" charset="0"/>
                <a:ea typeface="굴림" charset="-127"/>
                <a:cs typeface="Times New Roman" pitchFamily="18" charset="0"/>
              </a:rPr>
              <a:t>20.00</a:t>
            </a:r>
            <a:r>
              <a:rPr lang="en-US" sz="1800" dirty="0">
                <a:latin typeface="Trebuchet MS" panose="020B0603020202020204" pitchFamily="34" charset="0"/>
                <a:ea typeface="굴림" charset="-127"/>
                <a:cs typeface="Times New Roman" pitchFamily="18" charset="0"/>
              </a:rPr>
              <a:t>%)</a:t>
            </a:r>
          </a:p>
          <a:p>
            <a:pPr marL="0" indent="0">
              <a:lnSpc>
                <a:spcPct val="110000"/>
              </a:lnSpc>
              <a:spcBef>
                <a:spcPts val="0"/>
              </a:spcBef>
              <a:buNone/>
            </a:pPr>
            <a:r>
              <a:rPr lang="en-US" sz="2400" dirty="0" smtClean="0">
                <a:latin typeface="Trebuchet MS" panose="020B0603020202020204" pitchFamily="34" charset="0"/>
                <a:ea typeface="굴림" charset="-127"/>
                <a:cs typeface="Times New Roman" pitchFamily="18" charset="0"/>
              </a:rPr>
              <a:t>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40313" y="229705"/>
            <a:ext cx="626974" cy="632506"/>
          </a:xfrm>
          <a:prstGeom prst="rect">
            <a:avLst/>
          </a:prstGeom>
        </p:spPr>
      </p:pic>
      <p:sp>
        <p:nvSpPr>
          <p:cNvPr id="5" name="Slide Number Placeholder 4"/>
          <p:cNvSpPr>
            <a:spLocks noGrp="1"/>
          </p:cNvSpPr>
          <p:nvPr>
            <p:ph type="sldNum" sz="quarter" idx="12"/>
          </p:nvPr>
        </p:nvSpPr>
        <p:spPr/>
        <p:txBody>
          <a:bodyPr/>
          <a:lstStyle/>
          <a:p>
            <a:fld id="{180C7773-1C04-41D1-BC3F-D51B81939AD4}" type="slidenum">
              <a:rPr lang="en-US" b="1" smtClean="0">
                <a:latin typeface="Trebuchet MS" panose="020B0603020202020204" pitchFamily="34" charset="0"/>
              </a:rPr>
              <a:t>6</a:t>
            </a:fld>
            <a:endParaRPr lang="en-US" b="1">
              <a:latin typeface="Trebuchet MS" panose="020B0603020202020204" pitchFamily="34" charset="0"/>
            </a:endParaRPr>
          </a:p>
        </p:txBody>
      </p:sp>
    </p:spTree>
    <p:extLst>
      <p:ext uri="{BB962C8B-B14F-4D97-AF65-F5344CB8AC3E}">
        <p14:creationId xmlns:p14="http://schemas.microsoft.com/office/powerpoint/2010/main" val="30610069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2453005"/>
            <a:ext cx="10515600" cy="1325563"/>
          </a:xfrm>
          <a:solidFill>
            <a:schemeClr val="accent1">
              <a:lumMod val="40000"/>
              <a:lumOff val="60000"/>
            </a:schemeClr>
          </a:solidFill>
        </p:spPr>
        <p:txBody>
          <a:bodyPr>
            <a:normAutofit/>
          </a:bodyPr>
          <a:lstStyle/>
          <a:p>
            <a:pPr algn="ctr"/>
            <a:r>
              <a:rPr lang="en-US" sz="5000" b="1" dirty="0" smtClean="0">
                <a:latin typeface="Trebuchet MS" panose="020B0603020202020204" pitchFamily="34" charset="0"/>
                <a:cs typeface="Times New Roman" panose="02020603050405020304" pitchFamily="18" charset="0"/>
              </a:rPr>
              <a:t>Operations / Business</a:t>
            </a:r>
            <a:endParaRPr lang="en-US" sz="5000" b="1" dirty="0">
              <a:latin typeface="Trebuchet MS" panose="020B0603020202020204" pitchFamily="34" charset="0"/>
              <a:cs typeface="Times New Roman" panose="02020603050405020304"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0320" y="395400"/>
            <a:ext cx="1173480" cy="1159080"/>
          </a:xfrm>
          <a:prstGeom prst="rect">
            <a:avLst/>
          </a:prstGeom>
        </p:spPr>
      </p:pic>
      <p:sp>
        <p:nvSpPr>
          <p:cNvPr id="2" name="Slide Number Placeholder 1"/>
          <p:cNvSpPr>
            <a:spLocks noGrp="1"/>
          </p:cNvSpPr>
          <p:nvPr>
            <p:ph type="sldNum" sz="quarter" idx="12"/>
          </p:nvPr>
        </p:nvSpPr>
        <p:spPr/>
        <p:txBody>
          <a:bodyPr/>
          <a:lstStyle/>
          <a:p>
            <a:fld id="{180C7773-1C04-41D1-BC3F-D51B81939AD4}" type="slidenum">
              <a:rPr lang="en-US" sz="1300" b="1" smtClean="0">
                <a:latin typeface="Trebuchet MS" panose="020B0603020202020204" pitchFamily="34" charset="0"/>
              </a:rPr>
              <a:t>7</a:t>
            </a:fld>
            <a:endParaRPr lang="en-US" sz="1300" b="1">
              <a:latin typeface="Trebuchet MS" panose="020B0603020202020204" pitchFamily="34" charset="0"/>
            </a:endParaRPr>
          </a:p>
        </p:txBody>
      </p:sp>
    </p:spTree>
    <p:extLst>
      <p:ext uri="{BB962C8B-B14F-4D97-AF65-F5344CB8AC3E}">
        <p14:creationId xmlns:p14="http://schemas.microsoft.com/office/powerpoint/2010/main" val="23225607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 y="365125"/>
            <a:ext cx="11140440" cy="259715"/>
          </a:xfrm>
        </p:spPr>
        <p:txBody>
          <a:bodyPr>
            <a:normAutofit fontScale="90000"/>
          </a:bodyPr>
          <a:lstStyle/>
          <a:p>
            <a:r>
              <a:rPr lang="en-US" dirty="0">
                <a:latin typeface="Trebuchet MS" panose="020B0603020202020204" pitchFamily="34" charset="0"/>
              </a:rPr>
              <a:t> </a:t>
            </a:r>
            <a:r>
              <a:rPr lang="en-US" dirty="0" smtClean="0">
                <a:latin typeface="Trebuchet MS" panose="020B0603020202020204" pitchFamily="34" charset="0"/>
              </a:rPr>
              <a:t>    </a:t>
            </a:r>
            <a:r>
              <a:rPr lang="en-US" dirty="0" smtClean="0">
                <a:latin typeface="Trebuchet MS" panose="020B0603020202020204" pitchFamily="34" charset="0"/>
                <a:cs typeface="Times New Roman" panose="02020603050405020304" pitchFamily="18" charset="0"/>
              </a:rPr>
              <a:t>Operations</a:t>
            </a:r>
            <a:r>
              <a:rPr lang="en-US" dirty="0" smtClean="0">
                <a:latin typeface="Trebuchet MS" panose="020B0603020202020204" pitchFamily="34" charset="0"/>
              </a:rPr>
              <a:t> / </a:t>
            </a:r>
            <a:r>
              <a:rPr lang="en-US" dirty="0" smtClean="0">
                <a:latin typeface="Trebuchet MS" panose="020B0603020202020204" pitchFamily="34" charset="0"/>
                <a:cs typeface="Times New Roman" panose="02020603050405020304" pitchFamily="18" charset="0"/>
              </a:rPr>
              <a:t>Business</a:t>
            </a:r>
            <a:r>
              <a:rPr lang="en-US" dirty="0" smtClean="0">
                <a:latin typeface="Trebuchet MS" panose="020B0603020202020204" pitchFamily="34" charset="0"/>
              </a:rPr>
              <a:t> </a:t>
            </a:r>
            <a:endParaRPr lang="en-US" dirty="0">
              <a:latin typeface="Trebuchet MS" panose="020B0603020202020204" pitchFamily="34" charset="0"/>
            </a:endParaRPr>
          </a:p>
        </p:txBody>
      </p:sp>
      <p:sp>
        <p:nvSpPr>
          <p:cNvPr id="3" name="Content Placeholder 2"/>
          <p:cNvSpPr>
            <a:spLocks noGrp="1"/>
          </p:cNvSpPr>
          <p:nvPr>
            <p:ph idx="1"/>
          </p:nvPr>
        </p:nvSpPr>
        <p:spPr>
          <a:xfrm>
            <a:off x="838200" y="1203960"/>
            <a:ext cx="10805160" cy="5152390"/>
          </a:xfrm>
        </p:spPr>
        <p:txBody>
          <a:bodyPr>
            <a:normAutofit lnSpcReduction="10000"/>
          </a:bodyPr>
          <a:lstStyle/>
          <a:p>
            <a:pPr marL="0" indent="0">
              <a:buNone/>
            </a:pPr>
            <a:r>
              <a:rPr lang="en-US" b="1" u="sng" dirty="0" smtClean="0">
                <a:latin typeface="Trebuchet MS" panose="020B0603020202020204" pitchFamily="34" charset="0"/>
                <a:cs typeface="Times New Roman" panose="02020603050405020304" pitchFamily="18" charset="0"/>
              </a:rPr>
              <a:t>Brief of Operations</a:t>
            </a:r>
          </a:p>
          <a:p>
            <a:pPr marL="0" indent="0">
              <a:buNone/>
            </a:pPr>
            <a:endParaRPr lang="en-US" sz="1050" b="1" u="sng" dirty="0" smtClean="0">
              <a:latin typeface="Trebuchet MS" panose="020B0603020202020204" pitchFamily="34" charset="0"/>
              <a:cs typeface="Times New Roman" panose="02020603050405020304" pitchFamily="18" charset="0"/>
            </a:endParaRPr>
          </a:p>
          <a:p>
            <a:pPr algn="just"/>
            <a:r>
              <a:rPr lang="en-US" sz="2200" dirty="0">
                <a:latin typeface="Trebuchet MS" panose="020B0603020202020204" pitchFamily="34" charset="0"/>
                <a:ea typeface="굴림" charset="-127"/>
                <a:cs typeface="Times New Roman" pitchFamily="18" charset="0"/>
              </a:rPr>
              <a:t>The spinning division of the Company </a:t>
            </a:r>
            <a:r>
              <a:rPr lang="en-US" sz="2200" dirty="0" smtClean="0">
                <a:latin typeface="Trebuchet MS" panose="020B0603020202020204" pitchFamily="34" charset="0"/>
                <a:ea typeface="굴림" charset="-127"/>
                <a:cs typeface="Times New Roman" pitchFamily="18" charset="0"/>
              </a:rPr>
              <a:t>comprises </a:t>
            </a:r>
            <a:r>
              <a:rPr lang="en-US" sz="2200" dirty="0">
                <a:latin typeface="Trebuchet MS" panose="020B0603020202020204" pitchFamily="34" charset="0"/>
                <a:ea typeface="굴림" charset="-127"/>
                <a:cs typeface="Times New Roman" pitchFamily="18" charset="0"/>
              </a:rPr>
              <a:t>of 8 spinning units </a:t>
            </a:r>
            <a:r>
              <a:rPr lang="en-US" sz="2200" dirty="0" smtClean="0">
                <a:latin typeface="Trebuchet MS" panose="020B0603020202020204" pitchFamily="34" charset="0"/>
                <a:ea typeface="굴림" charset="-127"/>
                <a:cs typeface="Times New Roman" pitchFamily="18" charset="0"/>
              </a:rPr>
              <a:t>with </a:t>
            </a:r>
            <a:r>
              <a:rPr lang="en-US" sz="2200" dirty="0">
                <a:latin typeface="Trebuchet MS" panose="020B0603020202020204" pitchFamily="34" charset="0"/>
                <a:ea typeface="굴림" charset="-127"/>
                <a:cs typeface="Times New Roman" pitchFamily="18" charset="0"/>
              </a:rPr>
              <a:t>installed capacity of </a:t>
            </a:r>
            <a:r>
              <a:rPr lang="en-US" sz="2200" dirty="0" smtClean="0">
                <a:latin typeface="Trebuchet MS" panose="020B0603020202020204" pitchFamily="34" charset="0"/>
                <a:ea typeface="굴림" charset="-127"/>
                <a:cs typeface="Times New Roman" pitchFamily="18" charset="0"/>
              </a:rPr>
              <a:t>274,524 </a:t>
            </a:r>
            <a:r>
              <a:rPr lang="en-US" sz="2200" dirty="0">
                <a:latin typeface="Trebuchet MS" panose="020B0603020202020204" pitchFamily="34" charset="0"/>
                <a:ea typeface="굴림" charset="-127"/>
                <a:cs typeface="Times New Roman" pitchFamily="18" charset="0"/>
              </a:rPr>
              <a:t>spindles. All of the spinning units are equipped with state of art Japanese and European machinery.</a:t>
            </a:r>
          </a:p>
          <a:p>
            <a:endParaRPr lang="en-US" sz="1400" dirty="0" smtClean="0">
              <a:latin typeface="Trebuchet MS" panose="020B0603020202020204" pitchFamily="34" charset="0"/>
              <a:ea typeface="굴림" charset="-127"/>
              <a:cs typeface="Times New Roman" pitchFamily="18" charset="0"/>
            </a:endParaRPr>
          </a:p>
          <a:p>
            <a:r>
              <a:rPr lang="en-US" sz="2200" dirty="0" smtClean="0">
                <a:latin typeface="Trebuchet MS" panose="020B0603020202020204" pitchFamily="34" charset="0"/>
                <a:ea typeface="굴림" charset="-127"/>
                <a:cs typeface="Times New Roman" pitchFamily="18" charset="0"/>
              </a:rPr>
              <a:t>No</a:t>
            </a:r>
            <a:r>
              <a:rPr lang="en-US" sz="2200" dirty="0">
                <a:latin typeface="Trebuchet MS" panose="020B0603020202020204" pitchFamily="34" charset="0"/>
                <a:ea typeface="굴림" charset="-127"/>
                <a:cs typeface="Times New Roman" pitchFamily="18" charset="0"/>
              </a:rPr>
              <a:t>. of rotors and MVS (Murata Vortex </a:t>
            </a:r>
            <a:r>
              <a:rPr lang="en-US" sz="2200" dirty="0" smtClean="0">
                <a:latin typeface="Trebuchet MS" panose="020B0603020202020204" pitchFamily="34" charset="0"/>
                <a:ea typeface="굴림" charset="-127"/>
                <a:cs typeface="Times New Roman" pitchFamily="18" charset="0"/>
              </a:rPr>
              <a:t>Spinning) </a:t>
            </a:r>
            <a:r>
              <a:rPr lang="en-US" sz="2200" dirty="0">
                <a:latin typeface="Trebuchet MS" panose="020B0603020202020204" pitchFamily="34" charset="0"/>
                <a:ea typeface="굴림" charset="-127"/>
                <a:cs typeface="Times New Roman" pitchFamily="18" charset="0"/>
              </a:rPr>
              <a:t>spindles installed </a:t>
            </a:r>
            <a:r>
              <a:rPr lang="en-US" sz="2200" dirty="0" smtClean="0">
                <a:latin typeface="Trebuchet MS" panose="020B0603020202020204" pitchFamily="34" charset="0"/>
                <a:ea typeface="굴림" charset="-127"/>
                <a:cs typeface="Times New Roman" pitchFamily="18" charset="0"/>
              </a:rPr>
              <a:t>are 5,412.</a:t>
            </a:r>
            <a:endParaRPr lang="en-US" sz="2200" dirty="0">
              <a:latin typeface="Trebuchet MS" panose="020B0603020202020204" pitchFamily="34" charset="0"/>
              <a:ea typeface="굴림" charset="-127"/>
              <a:cs typeface="Times New Roman" pitchFamily="18" charset="0"/>
            </a:endParaRPr>
          </a:p>
          <a:p>
            <a:endParaRPr lang="en-US" sz="1400" dirty="0" smtClean="0">
              <a:latin typeface="Trebuchet MS" panose="020B0603020202020204" pitchFamily="34" charset="0"/>
              <a:ea typeface="굴림" charset="-127"/>
              <a:cs typeface="Times New Roman" pitchFamily="18" charset="0"/>
            </a:endParaRPr>
          </a:p>
          <a:p>
            <a:r>
              <a:rPr lang="en-US" sz="2200" dirty="0" smtClean="0">
                <a:latin typeface="Trebuchet MS" panose="020B0603020202020204" pitchFamily="34" charset="0"/>
                <a:ea typeface="굴림" charset="-127"/>
                <a:cs typeface="Times New Roman" pitchFamily="18" charset="0"/>
              </a:rPr>
              <a:t>Capacity </a:t>
            </a:r>
            <a:r>
              <a:rPr lang="en-US" sz="2200" dirty="0">
                <a:latin typeface="Trebuchet MS" panose="020B0603020202020204" pitchFamily="34" charset="0"/>
                <a:ea typeface="굴림" charset="-127"/>
                <a:cs typeface="Times New Roman" pitchFamily="18" charset="0"/>
              </a:rPr>
              <a:t>at 20’s counts are </a:t>
            </a:r>
            <a:r>
              <a:rPr lang="en-US" sz="2200" dirty="0" smtClean="0">
                <a:latin typeface="Trebuchet MS" panose="020B0603020202020204" pitchFamily="34" charset="0"/>
                <a:ea typeface="굴림" charset="-127"/>
                <a:cs typeface="Times New Roman" pitchFamily="18" charset="0"/>
              </a:rPr>
              <a:t>127,222,563 </a:t>
            </a:r>
            <a:r>
              <a:rPr lang="en-US" sz="2200" dirty="0">
                <a:latin typeface="Trebuchet MS" panose="020B0603020202020204" pitchFamily="34" charset="0"/>
                <a:ea typeface="굴림" charset="-127"/>
                <a:cs typeface="Times New Roman" pitchFamily="18" charset="0"/>
              </a:rPr>
              <a:t>Kgs / annum and actual production of all count is </a:t>
            </a:r>
            <a:r>
              <a:rPr lang="en-US" sz="2200" dirty="0" smtClean="0">
                <a:latin typeface="Trebuchet MS" panose="020B0603020202020204" pitchFamily="34" charset="0"/>
                <a:ea typeface="굴림" charset="-127"/>
                <a:cs typeface="Times New Roman" pitchFamily="18" charset="0"/>
              </a:rPr>
              <a:t>100,859,557 </a:t>
            </a:r>
            <a:r>
              <a:rPr lang="en-US" sz="2200" dirty="0">
                <a:latin typeface="Trebuchet MS" panose="020B0603020202020204" pitchFamily="34" charset="0"/>
                <a:ea typeface="굴림" charset="-127"/>
                <a:cs typeface="Times New Roman" pitchFamily="18" charset="0"/>
              </a:rPr>
              <a:t>Kgs / annum.</a:t>
            </a:r>
          </a:p>
          <a:p>
            <a:endParaRPr lang="en-US" sz="1600" dirty="0" smtClean="0">
              <a:latin typeface="Trebuchet MS" panose="020B0603020202020204" pitchFamily="34" charset="0"/>
              <a:ea typeface="굴림" charset="-127"/>
              <a:cs typeface="Times New Roman" pitchFamily="18" charset="0"/>
            </a:endParaRPr>
          </a:p>
          <a:p>
            <a:pPr algn="just"/>
            <a:r>
              <a:rPr lang="en-US" sz="2200" dirty="0" smtClean="0">
                <a:latin typeface="Trebuchet MS" panose="020B0603020202020204" pitchFamily="34" charset="0"/>
                <a:ea typeface="굴림" charset="-127"/>
                <a:cs typeface="Times New Roman" pitchFamily="18" charset="0"/>
              </a:rPr>
              <a:t>The </a:t>
            </a:r>
            <a:r>
              <a:rPr lang="en-US" sz="2200" dirty="0">
                <a:latin typeface="Trebuchet MS" panose="020B0603020202020204" pitchFamily="34" charset="0"/>
                <a:ea typeface="굴림" charset="-127"/>
                <a:cs typeface="Times New Roman" pitchFamily="18" charset="0"/>
              </a:rPr>
              <a:t>Weaving unit of the Company consist of 224 Air-jet looms </a:t>
            </a:r>
            <a:r>
              <a:rPr lang="en-US" sz="2200" dirty="0" smtClean="0">
                <a:latin typeface="Trebuchet MS" panose="020B0603020202020204" pitchFamily="34" charset="0"/>
                <a:ea typeface="굴림" charset="-127"/>
                <a:cs typeface="Times New Roman" pitchFamily="18" charset="0"/>
              </a:rPr>
              <a:t>with actual production of 45,369,887 </a:t>
            </a:r>
            <a:r>
              <a:rPr lang="en-US" sz="2200" dirty="0">
                <a:latin typeface="Trebuchet MS" panose="020B0603020202020204" pitchFamily="34" charset="0"/>
                <a:ea typeface="굴림" charset="-127"/>
                <a:cs typeface="Times New Roman" pitchFamily="18" charset="0"/>
              </a:rPr>
              <a:t>Meters of Greige fabric per annum. With combination of state of the art weaving equipment, technical know-how and managerial expertise the weaving unit of the company ensures quality production and services to customers.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17480" y="365125"/>
            <a:ext cx="1037066" cy="960755"/>
          </a:xfrm>
          <a:prstGeom prst="rect">
            <a:avLst/>
          </a:prstGeom>
        </p:spPr>
      </p:pic>
      <p:sp>
        <p:nvSpPr>
          <p:cNvPr id="5" name="Slide Number Placeholder 4"/>
          <p:cNvSpPr>
            <a:spLocks noGrp="1"/>
          </p:cNvSpPr>
          <p:nvPr>
            <p:ph type="sldNum" sz="quarter" idx="12"/>
          </p:nvPr>
        </p:nvSpPr>
        <p:spPr/>
        <p:txBody>
          <a:bodyPr/>
          <a:lstStyle/>
          <a:p>
            <a:fld id="{180C7773-1C04-41D1-BC3F-D51B81939AD4}" type="slidenum">
              <a:rPr lang="en-US" sz="1300" smtClean="0">
                <a:latin typeface="Arial Black" panose="020B0A04020102020204" pitchFamily="34" charset="0"/>
              </a:rPr>
              <a:t>8</a:t>
            </a:fld>
            <a:endParaRPr lang="en-US" sz="1300">
              <a:latin typeface="Arial Black" panose="020B0A04020102020204" pitchFamily="34" charset="0"/>
            </a:endParaRPr>
          </a:p>
        </p:txBody>
      </p:sp>
    </p:spTree>
    <p:extLst>
      <p:ext uri="{BB962C8B-B14F-4D97-AF65-F5344CB8AC3E}">
        <p14:creationId xmlns:p14="http://schemas.microsoft.com/office/powerpoint/2010/main" val="37288265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 y="365125"/>
            <a:ext cx="11140440" cy="259715"/>
          </a:xfrm>
        </p:spPr>
        <p:txBody>
          <a:bodyPr>
            <a:normAutofit fontScale="90000"/>
          </a:bodyPr>
          <a:lstStyle/>
          <a:p>
            <a:r>
              <a:rPr lang="en-US" dirty="0">
                <a:latin typeface="Trebuchet MS" panose="020B0603020202020204" pitchFamily="34" charset="0"/>
              </a:rPr>
              <a:t> </a:t>
            </a:r>
            <a:r>
              <a:rPr lang="en-US" dirty="0" smtClean="0">
                <a:latin typeface="Trebuchet MS" panose="020B0603020202020204" pitchFamily="34" charset="0"/>
              </a:rPr>
              <a:t>    </a:t>
            </a:r>
            <a:r>
              <a:rPr lang="en-US" dirty="0" smtClean="0">
                <a:latin typeface="Trebuchet MS" panose="020B0603020202020204" pitchFamily="34" charset="0"/>
                <a:cs typeface="Times New Roman" panose="02020603050405020304" pitchFamily="18" charset="0"/>
              </a:rPr>
              <a:t>Operations</a:t>
            </a:r>
            <a:r>
              <a:rPr lang="en-US" dirty="0" smtClean="0">
                <a:latin typeface="Trebuchet MS" panose="020B0603020202020204" pitchFamily="34" charset="0"/>
              </a:rPr>
              <a:t> / </a:t>
            </a:r>
            <a:r>
              <a:rPr lang="en-US" dirty="0" smtClean="0">
                <a:latin typeface="Trebuchet MS" panose="020B0603020202020204" pitchFamily="34" charset="0"/>
                <a:cs typeface="Times New Roman" panose="02020603050405020304" pitchFamily="18" charset="0"/>
              </a:rPr>
              <a:t>Business</a:t>
            </a:r>
            <a:r>
              <a:rPr lang="en-US" dirty="0" smtClean="0">
                <a:latin typeface="Trebuchet MS" panose="020B0603020202020204" pitchFamily="34" charset="0"/>
              </a:rPr>
              <a:t> </a:t>
            </a:r>
            <a:endParaRPr lang="en-US" dirty="0">
              <a:latin typeface="Trebuchet MS" panose="020B0603020202020204" pitchFamily="34" charset="0"/>
            </a:endParaRPr>
          </a:p>
        </p:txBody>
      </p:sp>
      <p:sp>
        <p:nvSpPr>
          <p:cNvPr id="3" name="Content Placeholder 2"/>
          <p:cNvSpPr>
            <a:spLocks noGrp="1"/>
          </p:cNvSpPr>
          <p:nvPr>
            <p:ph idx="1"/>
          </p:nvPr>
        </p:nvSpPr>
        <p:spPr>
          <a:xfrm>
            <a:off x="838200" y="1203960"/>
            <a:ext cx="10805160" cy="5379720"/>
          </a:xfrm>
        </p:spPr>
        <p:txBody>
          <a:bodyPr>
            <a:normAutofit/>
          </a:bodyPr>
          <a:lstStyle/>
          <a:p>
            <a:pPr marL="0" indent="0">
              <a:buNone/>
            </a:pPr>
            <a:r>
              <a:rPr lang="en-US" b="1" u="sng" dirty="0" smtClean="0">
                <a:latin typeface="Trebuchet MS" panose="020B0603020202020204" pitchFamily="34" charset="0"/>
                <a:cs typeface="Times New Roman" panose="02020603050405020304" pitchFamily="18" charset="0"/>
              </a:rPr>
              <a:t>Brief of Operations</a:t>
            </a:r>
          </a:p>
          <a:p>
            <a:pPr marL="0" indent="0">
              <a:buNone/>
            </a:pPr>
            <a:endParaRPr lang="en-US" sz="1050" b="1" u="sng" dirty="0" smtClean="0">
              <a:latin typeface="Trebuchet MS" panose="020B0603020202020204" pitchFamily="34" charset="0"/>
              <a:cs typeface="Times New Roman" panose="02020603050405020304" pitchFamily="18" charset="0"/>
            </a:endParaRPr>
          </a:p>
          <a:p>
            <a:r>
              <a:rPr lang="en-US" sz="2200" dirty="0" smtClean="0">
                <a:latin typeface="Trebuchet MS" panose="020B0603020202020204" pitchFamily="34" charset="0"/>
                <a:ea typeface="굴림" charset="-127"/>
                <a:cs typeface="Times New Roman" pitchFamily="18" charset="0"/>
              </a:rPr>
              <a:t>Total No. of employees as at June 30, 2022 are 6,934.</a:t>
            </a:r>
          </a:p>
          <a:p>
            <a:r>
              <a:rPr lang="en-US" sz="2200" dirty="0" smtClean="0">
                <a:latin typeface="Trebuchet MS" panose="020B0603020202020204" pitchFamily="34" charset="0"/>
                <a:ea typeface="굴림" charset="-127"/>
                <a:cs typeface="Times New Roman" pitchFamily="18" charset="0"/>
              </a:rPr>
              <a:t>Power Plant Capacity is 54.06 Mega Watts.</a:t>
            </a:r>
          </a:p>
          <a:p>
            <a:pPr marL="0" indent="0">
              <a:buNone/>
            </a:pPr>
            <a:endParaRPr lang="en-US" sz="1400" dirty="0" smtClean="0">
              <a:latin typeface="Trebuchet MS" panose="020B0603020202020204" pitchFamily="34" charset="0"/>
              <a:ea typeface="굴림" charset="-127"/>
              <a:cs typeface="Times New Roman"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17480" y="365125"/>
            <a:ext cx="1037066" cy="960755"/>
          </a:xfrm>
          <a:prstGeom prst="rect">
            <a:avLst/>
          </a:prstGeom>
        </p:spPr>
      </p:pic>
      <p:sp>
        <p:nvSpPr>
          <p:cNvPr id="5" name="Slide Number Placeholder 4"/>
          <p:cNvSpPr>
            <a:spLocks noGrp="1"/>
          </p:cNvSpPr>
          <p:nvPr>
            <p:ph type="sldNum" sz="quarter" idx="12"/>
          </p:nvPr>
        </p:nvSpPr>
        <p:spPr/>
        <p:txBody>
          <a:bodyPr/>
          <a:lstStyle/>
          <a:p>
            <a:fld id="{180C7773-1C04-41D1-BC3F-D51B81939AD4}" type="slidenum">
              <a:rPr lang="en-US" smtClean="0">
                <a:latin typeface="Trebuchet MS" panose="020B0603020202020204" pitchFamily="34" charset="0"/>
              </a:rPr>
              <a:t>9</a:t>
            </a:fld>
            <a:endParaRPr lang="en-US">
              <a:latin typeface="Trebuchet MS" panose="020B0603020202020204" pitchFamily="34" charset="0"/>
            </a:endParaRPr>
          </a:p>
        </p:txBody>
      </p:sp>
    </p:spTree>
    <p:extLst>
      <p:ext uri="{BB962C8B-B14F-4D97-AF65-F5344CB8AC3E}">
        <p14:creationId xmlns:p14="http://schemas.microsoft.com/office/powerpoint/2010/main" val="5590124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2453005"/>
            <a:ext cx="10515600" cy="1325563"/>
          </a:xfrm>
          <a:solidFill>
            <a:schemeClr val="accent1">
              <a:lumMod val="40000"/>
              <a:lumOff val="60000"/>
            </a:schemeClr>
          </a:solidFill>
        </p:spPr>
        <p:txBody>
          <a:bodyPr>
            <a:normAutofit fontScale="90000"/>
          </a:bodyPr>
          <a:lstStyle/>
          <a:p>
            <a:pPr algn="ctr"/>
            <a:r>
              <a:rPr lang="en-US" sz="5000" dirty="0" smtClean="0">
                <a:latin typeface="Trebuchet MS" panose="020B0603020202020204" pitchFamily="34" charset="0"/>
                <a:cs typeface="Times New Roman" panose="02020603050405020304" pitchFamily="18" charset="0"/>
              </a:rPr>
              <a:t>Financial Highlights of Year Ended </a:t>
            </a:r>
            <a:br>
              <a:rPr lang="en-US" sz="5000" dirty="0" smtClean="0">
                <a:latin typeface="Trebuchet MS" panose="020B0603020202020204" pitchFamily="34" charset="0"/>
                <a:cs typeface="Times New Roman" panose="02020603050405020304" pitchFamily="18" charset="0"/>
              </a:rPr>
            </a:br>
            <a:r>
              <a:rPr lang="en-US" sz="5000" dirty="0" smtClean="0">
                <a:latin typeface="Trebuchet MS" panose="020B0603020202020204" pitchFamily="34" charset="0"/>
                <a:cs typeface="Times New Roman" panose="02020603050405020304" pitchFamily="18" charset="0"/>
              </a:rPr>
              <a:t>June 30, 2022</a:t>
            </a:r>
            <a:endParaRPr lang="en-US" sz="5000" dirty="0">
              <a:latin typeface="Trebuchet MS" panose="020B0603020202020204" pitchFamily="34" charset="0"/>
              <a:cs typeface="Times New Roman" panose="02020603050405020304"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0320" y="395400"/>
            <a:ext cx="1173480" cy="1159080"/>
          </a:xfrm>
          <a:prstGeom prst="rect">
            <a:avLst/>
          </a:prstGeom>
        </p:spPr>
      </p:pic>
      <p:sp>
        <p:nvSpPr>
          <p:cNvPr id="2" name="Slide Number Placeholder 1"/>
          <p:cNvSpPr>
            <a:spLocks noGrp="1"/>
          </p:cNvSpPr>
          <p:nvPr>
            <p:ph type="sldNum" sz="quarter" idx="12"/>
          </p:nvPr>
        </p:nvSpPr>
        <p:spPr/>
        <p:txBody>
          <a:bodyPr/>
          <a:lstStyle/>
          <a:p>
            <a:fld id="{180C7773-1C04-41D1-BC3F-D51B81939AD4}" type="slidenum">
              <a:rPr lang="en-US" smtClean="0">
                <a:latin typeface="Trebuchet MS" panose="020B0603020202020204" pitchFamily="34" charset="0"/>
              </a:rPr>
              <a:t>10</a:t>
            </a:fld>
            <a:endParaRPr lang="en-US">
              <a:latin typeface="Trebuchet MS" panose="020B0603020202020204" pitchFamily="34" charset="0"/>
            </a:endParaRPr>
          </a:p>
        </p:txBody>
      </p:sp>
    </p:spTree>
    <p:extLst>
      <p:ext uri="{BB962C8B-B14F-4D97-AF65-F5344CB8AC3E}">
        <p14:creationId xmlns:p14="http://schemas.microsoft.com/office/powerpoint/2010/main" val="34026692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27355"/>
          </a:xfrm>
        </p:spPr>
        <p:txBody>
          <a:bodyPr>
            <a:noAutofit/>
          </a:bodyPr>
          <a:lstStyle/>
          <a:p>
            <a:r>
              <a:rPr lang="en-US" sz="3000" b="1" dirty="0" smtClean="0">
                <a:latin typeface="Trebuchet MS" panose="020B0603020202020204" pitchFamily="34" charset="0"/>
                <a:cs typeface="Times New Roman" panose="02020603050405020304" pitchFamily="18" charset="0"/>
              </a:rPr>
              <a:t>Financial Highlights   </a:t>
            </a:r>
            <a:endParaRPr lang="en-US" sz="3000" b="1" dirty="0">
              <a:latin typeface="Trebuchet MS" panose="020B0603020202020204" pitchFamily="34" charset="0"/>
              <a:cs typeface="Times New Roman" panose="02020603050405020304" pitchFamily="18" charset="0"/>
            </a:endParaRPr>
          </a:p>
        </p:txBody>
      </p:sp>
      <p:sp>
        <p:nvSpPr>
          <p:cNvPr id="3" name="Content Placeholder 2"/>
          <p:cNvSpPr>
            <a:spLocks noGrp="1"/>
          </p:cNvSpPr>
          <p:nvPr>
            <p:ph idx="1"/>
          </p:nvPr>
        </p:nvSpPr>
        <p:spPr>
          <a:xfrm>
            <a:off x="838200" y="929640"/>
            <a:ext cx="10515600" cy="5247323"/>
          </a:xfrm>
        </p:spPr>
        <p:txBody>
          <a:bodyPr/>
          <a:lstStyle/>
          <a:p>
            <a:pPr marL="0" indent="0">
              <a:buNone/>
            </a:pPr>
            <a:r>
              <a:rPr lang="en-US" dirty="0" smtClean="0">
                <a:latin typeface="Trebuchet MS" panose="020B0603020202020204" pitchFamily="34" charset="0"/>
                <a:cs typeface="Times New Roman" panose="02020603050405020304" pitchFamily="18" charset="0"/>
              </a:rPr>
              <a:t>Profit &amp; Loss for period ended June 30, 2022</a:t>
            </a:r>
          </a:p>
          <a:p>
            <a:pPr marL="0" indent="0">
              <a:buNone/>
            </a:pPr>
            <a:endParaRPr lang="en-US" dirty="0">
              <a:latin typeface="Trebuchet MS" panose="020B0603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17480" y="365125"/>
            <a:ext cx="1037066" cy="564515"/>
          </a:xfrm>
          <a:prstGeom prst="rect">
            <a:avLst/>
          </a:prstGeom>
        </p:spPr>
      </p:pic>
      <p:sp>
        <p:nvSpPr>
          <p:cNvPr id="6" name="Slide Number Placeholder 5"/>
          <p:cNvSpPr>
            <a:spLocks noGrp="1"/>
          </p:cNvSpPr>
          <p:nvPr>
            <p:ph type="sldNum" sz="quarter" idx="12"/>
          </p:nvPr>
        </p:nvSpPr>
        <p:spPr/>
        <p:txBody>
          <a:bodyPr/>
          <a:lstStyle/>
          <a:p>
            <a:fld id="{180C7773-1C04-41D1-BC3F-D51B81939AD4}" type="slidenum">
              <a:rPr lang="en-US" smtClean="0">
                <a:latin typeface="Trebuchet MS" panose="020B0603020202020204" pitchFamily="34" charset="0"/>
              </a:rPr>
              <a:t>11</a:t>
            </a:fld>
            <a:endParaRPr lang="en-US">
              <a:latin typeface="Trebuchet MS" panose="020B060302020202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4204365763"/>
              </p:ext>
            </p:extLst>
          </p:nvPr>
        </p:nvGraphicFramePr>
        <p:xfrm>
          <a:off x="838201" y="1522116"/>
          <a:ext cx="11227129" cy="4788675"/>
        </p:xfrm>
        <a:graphic>
          <a:graphicData uri="http://schemas.openxmlformats.org/drawingml/2006/table">
            <a:tbl>
              <a:tblPr firstRow="1" firstCol="1" bandRow="1">
                <a:tableStyleId>{5C22544A-7EE6-4342-B048-85BDC9FD1C3A}</a:tableStyleId>
              </a:tblPr>
              <a:tblGrid>
                <a:gridCol w="4812154">
                  <a:extLst>
                    <a:ext uri="{9D8B030D-6E8A-4147-A177-3AD203B41FA5}">
                      <a16:colId xmlns="" xmlns:a16="http://schemas.microsoft.com/office/drawing/2014/main" val="20000"/>
                    </a:ext>
                  </a:extLst>
                </a:gridCol>
                <a:gridCol w="2459135">
                  <a:extLst>
                    <a:ext uri="{9D8B030D-6E8A-4147-A177-3AD203B41FA5}">
                      <a16:colId xmlns="" xmlns:a16="http://schemas.microsoft.com/office/drawing/2014/main" val="20001"/>
                    </a:ext>
                  </a:extLst>
                </a:gridCol>
                <a:gridCol w="2459135">
                  <a:extLst>
                    <a:ext uri="{9D8B030D-6E8A-4147-A177-3AD203B41FA5}">
                      <a16:colId xmlns="" xmlns:a16="http://schemas.microsoft.com/office/drawing/2014/main" val="20002"/>
                    </a:ext>
                  </a:extLst>
                </a:gridCol>
                <a:gridCol w="1496705">
                  <a:extLst>
                    <a:ext uri="{9D8B030D-6E8A-4147-A177-3AD203B41FA5}">
                      <a16:colId xmlns="" xmlns:a16="http://schemas.microsoft.com/office/drawing/2014/main" val="20003"/>
                    </a:ext>
                  </a:extLst>
                </a:gridCol>
              </a:tblGrid>
              <a:tr h="1015601">
                <a:tc rowSpan="2">
                  <a:txBody>
                    <a:bodyPr/>
                    <a:lstStyle/>
                    <a:p>
                      <a:pPr marL="0" marR="0" algn="ctr">
                        <a:lnSpc>
                          <a:spcPct val="115000"/>
                        </a:lnSpc>
                        <a:spcBef>
                          <a:spcPts val="0"/>
                        </a:spcBef>
                        <a:spcAft>
                          <a:spcPts val="0"/>
                        </a:spcAft>
                      </a:pPr>
                      <a:r>
                        <a:rPr lang="en-US" sz="2400" dirty="0">
                          <a:effectLst/>
                          <a:latin typeface="Trebuchet MS" panose="020B0603020202020204" pitchFamily="34" charset="0"/>
                          <a:cs typeface="Times New Roman" panose="02020603050405020304" pitchFamily="18" charset="0"/>
                        </a:rPr>
                        <a:t>Financial Highlights</a:t>
                      </a:r>
                      <a:endParaRPr lang="en-US" sz="2400" dirty="0">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400" dirty="0" smtClean="0">
                          <a:effectLst/>
                          <a:latin typeface="Trebuchet MS" panose="020B0603020202020204" pitchFamily="34" charset="0"/>
                          <a:cs typeface="Times New Roman" panose="02020603050405020304" pitchFamily="18" charset="0"/>
                        </a:rPr>
                        <a:t>2022</a:t>
                      </a:r>
                      <a:endParaRPr lang="en-US" sz="2400" dirty="0">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400" dirty="0" smtClean="0">
                          <a:effectLst/>
                          <a:latin typeface="Trebuchet MS" panose="020B0603020202020204" pitchFamily="34" charset="0"/>
                          <a:cs typeface="Times New Roman" panose="02020603050405020304" pitchFamily="18" charset="0"/>
                        </a:rPr>
                        <a:t>2021</a:t>
                      </a:r>
                      <a:endParaRPr lang="en-US" sz="2400" dirty="0">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dirty="0">
                          <a:effectLst/>
                          <a:latin typeface="Trebuchet MS" panose="020B0603020202020204" pitchFamily="34" charset="0"/>
                          <a:cs typeface="Times New Roman" panose="02020603050405020304" pitchFamily="18" charset="0"/>
                        </a:rPr>
                        <a:t>Increase / (decrease)</a:t>
                      </a:r>
                      <a:endParaRPr lang="en-US" sz="1800" dirty="0">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10000"/>
                  </a:ext>
                </a:extLst>
              </a:tr>
              <a:tr h="313506">
                <a:tc vMerge="1">
                  <a:txBody>
                    <a:bodyPr/>
                    <a:lstStyle/>
                    <a:p>
                      <a:endParaRPr lang="en-US"/>
                    </a:p>
                  </a:txBody>
                  <a:tcPr/>
                </a:tc>
                <a:tc>
                  <a:txBody>
                    <a:bodyPr/>
                    <a:lstStyle/>
                    <a:p>
                      <a:pPr marL="0" marR="0" algn="ctr">
                        <a:lnSpc>
                          <a:spcPct val="115000"/>
                        </a:lnSpc>
                        <a:spcBef>
                          <a:spcPts val="0"/>
                        </a:spcBef>
                        <a:spcAft>
                          <a:spcPts val="0"/>
                        </a:spcAft>
                      </a:pPr>
                      <a:r>
                        <a:rPr lang="en-US" sz="1600" dirty="0">
                          <a:effectLst/>
                          <a:latin typeface="Trebuchet MS" panose="020B0603020202020204" pitchFamily="34" charset="0"/>
                          <a:cs typeface="Times New Roman" panose="02020603050405020304" pitchFamily="18" charset="0"/>
                        </a:rPr>
                        <a:t>Rupees in    (‘000’)</a:t>
                      </a:r>
                      <a:endParaRPr lang="en-US" sz="1600" dirty="0">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latin typeface="Trebuchet MS" panose="020B0603020202020204" pitchFamily="34" charset="0"/>
                          <a:cs typeface="Times New Roman" panose="02020603050405020304" pitchFamily="18" charset="0"/>
                        </a:rPr>
                        <a:t>Rupees in (‘000’)</a:t>
                      </a:r>
                      <a:endParaRPr lang="en-US" sz="1600" dirty="0">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latin typeface="Trebuchet MS" panose="020B0603020202020204" pitchFamily="34" charset="0"/>
                          <a:cs typeface="Times New Roman" panose="02020603050405020304" pitchFamily="18" charset="0"/>
                        </a:rPr>
                        <a:t>% Age</a:t>
                      </a:r>
                      <a:endParaRPr lang="en-US" sz="1600" dirty="0">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10001"/>
                  </a:ext>
                </a:extLst>
              </a:tr>
              <a:tr h="340396">
                <a:tc>
                  <a:txBody>
                    <a:bodyPr/>
                    <a:lstStyle/>
                    <a:p>
                      <a:pPr marL="0" marR="0">
                        <a:lnSpc>
                          <a:spcPct val="115000"/>
                        </a:lnSpc>
                        <a:spcBef>
                          <a:spcPts val="0"/>
                        </a:spcBef>
                        <a:spcAft>
                          <a:spcPts val="0"/>
                        </a:spcAft>
                      </a:pPr>
                      <a:r>
                        <a:rPr lang="en-US" sz="1600" dirty="0">
                          <a:effectLst/>
                          <a:latin typeface="Trebuchet MS" panose="020B0603020202020204" pitchFamily="34" charset="0"/>
                          <a:cs typeface="Times New Roman" panose="02020603050405020304" pitchFamily="18" charset="0"/>
                        </a:rPr>
                        <a:t>Sales – Net </a:t>
                      </a:r>
                      <a:endParaRPr lang="en-US" sz="1600" dirty="0">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solidFill>
                            <a:schemeClr val="tx1"/>
                          </a:solidFill>
                          <a:effectLst/>
                          <a:latin typeface="Trebuchet MS" panose="020B0603020202020204" pitchFamily="34" charset="0"/>
                          <a:cs typeface="Times New Roman" panose="02020603050405020304" pitchFamily="18" charset="0"/>
                        </a:rPr>
                        <a:t>65,406,261</a:t>
                      </a:r>
                      <a:endParaRPr lang="en-US" sz="1600" dirty="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solidFill>
                            <a:schemeClr val="tx1"/>
                          </a:solidFill>
                          <a:effectLst/>
                          <a:latin typeface="Trebuchet MS" panose="020B0603020202020204" pitchFamily="34" charset="0"/>
                          <a:cs typeface="Times New Roman" panose="02020603050405020304" pitchFamily="18" charset="0"/>
                        </a:rPr>
                        <a:t>52,132,242</a:t>
                      </a:r>
                      <a:endParaRPr lang="en-US" sz="1600" dirty="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solidFill>
                            <a:schemeClr val="tx1"/>
                          </a:solidFill>
                          <a:effectLst/>
                          <a:latin typeface="Trebuchet MS" panose="020B0603020202020204" pitchFamily="34" charset="0"/>
                          <a:cs typeface="Times New Roman" panose="02020603050405020304" pitchFamily="18" charset="0"/>
                        </a:rPr>
                        <a:t>25.46%</a:t>
                      </a:r>
                      <a:endParaRPr lang="en-US" sz="1600" dirty="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10002"/>
                  </a:ext>
                </a:extLst>
              </a:tr>
              <a:tr h="340396">
                <a:tc>
                  <a:txBody>
                    <a:bodyPr/>
                    <a:lstStyle/>
                    <a:p>
                      <a:pPr marL="0" marR="0">
                        <a:lnSpc>
                          <a:spcPct val="115000"/>
                        </a:lnSpc>
                        <a:spcBef>
                          <a:spcPts val="0"/>
                        </a:spcBef>
                        <a:spcAft>
                          <a:spcPts val="0"/>
                        </a:spcAft>
                      </a:pPr>
                      <a:r>
                        <a:rPr lang="en-US" sz="1600" dirty="0">
                          <a:effectLst/>
                          <a:latin typeface="Trebuchet MS" panose="020B0603020202020204" pitchFamily="34" charset="0"/>
                          <a:cs typeface="Times New Roman" panose="02020603050405020304" pitchFamily="18" charset="0"/>
                        </a:rPr>
                        <a:t>Cost of sales</a:t>
                      </a:r>
                      <a:endParaRPr lang="en-US" sz="1600" dirty="0">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solidFill>
                            <a:schemeClr val="tx1"/>
                          </a:solidFill>
                          <a:effectLst/>
                          <a:latin typeface="Trebuchet MS" panose="020B0603020202020204" pitchFamily="34" charset="0"/>
                          <a:cs typeface="Times New Roman" panose="02020603050405020304" pitchFamily="18" charset="0"/>
                        </a:rPr>
                        <a:t>54,238,313</a:t>
                      </a:r>
                      <a:endParaRPr lang="en-US" sz="1600" dirty="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solidFill>
                            <a:schemeClr val="tx1"/>
                          </a:solidFill>
                          <a:effectLst/>
                          <a:latin typeface="Trebuchet MS" panose="020B0603020202020204" pitchFamily="34" charset="0"/>
                          <a:cs typeface="Times New Roman" panose="02020603050405020304" pitchFamily="18" charset="0"/>
                        </a:rPr>
                        <a:t>44,127,252</a:t>
                      </a:r>
                      <a:endParaRPr lang="en-US" sz="1600" dirty="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solidFill>
                            <a:schemeClr val="tx1"/>
                          </a:solidFill>
                          <a:effectLst/>
                          <a:latin typeface="Trebuchet MS" panose="020B0603020202020204" pitchFamily="34" charset="0"/>
                          <a:cs typeface="Times New Roman" panose="02020603050405020304" pitchFamily="18" charset="0"/>
                        </a:rPr>
                        <a:t>22.91%</a:t>
                      </a:r>
                      <a:endParaRPr lang="en-US" sz="1600" dirty="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10003"/>
                  </a:ext>
                </a:extLst>
              </a:tr>
              <a:tr h="340396">
                <a:tc>
                  <a:txBody>
                    <a:bodyPr/>
                    <a:lstStyle/>
                    <a:p>
                      <a:pPr marL="0" marR="0">
                        <a:lnSpc>
                          <a:spcPct val="115000"/>
                        </a:lnSpc>
                        <a:spcBef>
                          <a:spcPts val="0"/>
                        </a:spcBef>
                        <a:spcAft>
                          <a:spcPts val="0"/>
                        </a:spcAft>
                      </a:pPr>
                      <a:r>
                        <a:rPr lang="en-US" sz="1600" dirty="0">
                          <a:effectLst/>
                          <a:latin typeface="Trebuchet MS" panose="020B0603020202020204" pitchFamily="34" charset="0"/>
                          <a:cs typeface="Times New Roman" panose="02020603050405020304" pitchFamily="18" charset="0"/>
                        </a:rPr>
                        <a:t>Gross profit </a:t>
                      </a:r>
                      <a:endParaRPr lang="en-US" sz="1600" dirty="0">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solidFill>
                            <a:schemeClr val="tx1"/>
                          </a:solidFill>
                          <a:effectLst/>
                          <a:latin typeface="Trebuchet MS" panose="020B0603020202020204" pitchFamily="34" charset="0"/>
                          <a:cs typeface="Times New Roman" panose="02020603050405020304" pitchFamily="18" charset="0"/>
                        </a:rPr>
                        <a:t>11,167,947</a:t>
                      </a:r>
                      <a:endParaRPr lang="en-US" sz="1600" dirty="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solidFill>
                            <a:schemeClr val="tx1"/>
                          </a:solidFill>
                          <a:effectLst/>
                          <a:latin typeface="Trebuchet MS" panose="020B0603020202020204" pitchFamily="34" charset="0"/>
                          <a:cs typeface="Times New Roman" panose="02020603050405020304" pitchFamily="18" charset="0"/>
                        </a:rPr>
                        <a:t>8,004,989</a:t>
                      </a:r>
                      <a:endParaRPr lang="en-US" sz="1600" dirty="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solidFill>
                            <a:schemeClr val="tx1"/>
                          </a:solidFill>
                          <a:effectLst/>
                          <a:latin typeface="Trebuchet MS" panose="020B0603020202020204" pitchFamily="34" charset="0"/>
                          <a:cs typeface="Times New Roman" panose="02020603050405020304" pitchFamily="18" charset="0"/>
                        </a:rPr>
                        <a:t>39.51%</a:t>
                      </a:r>
                      <a:endParaRPr lang="en-US" sz="1600" dirty="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10004"/>
                  </a:ext>
                </a:extLst>
              </a:tr>
              <a:tr h="340396">
                <a:tc>
                  <a:txBody>
                    <a:bodyPr/>
                    <a:lstStyle/>
                    <a:p>
                      <a:pPr marL="0" marR="0">
                        <a:lnSpc>
                          <a:spcPct val="115000"/>
                        </a:lnSpc>
                        <a:spcBef>
                          <a:spcPts val="0"/>
                        </a:spcBef>
                        <a:spcAft>
                          <a:spcPts val="0"/>
                        </a:spcAft>
                      </a:pPr>
                      <a:r>
                        <a:rPr lang="en-US" sz="1600" dirty="0">
                          <a:effectLst/>
                          <a:latin typeface="Trebuchet MS" panose="020B0603020202020204" pitchFamily="34" charset="0"/>
                          <a:cs typeface="Times New Roman" panose="02020603050405020304" pitchFamily="18" charset="0"/>
                        </a:rPr>
                        <a:t>EBITDA</a:t>
                      </a:r>
                      <a:endParaRPr lang="en-US" sz="1600" dirty="0">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solidFill>
                            <a:schemeClr val="tx1"/>
                          </a:solidFill>
                          <a:effectLst/>
                          <a:latin typeface="Trebuchet MS" panose="020B0603020202020204" pitchFamily="34" charset="0"/>
                          <a:cs typeface="Times New Roman" panose="02020603050405020304" pitchFamily="18" charset="0"/>
                        </a:rPr>
                        <a:t>10,485,539</a:t>
                      </a:r>
                      <a:endParaRPr lang="en-US" sz="1600" dirty="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solidFill>
                            <a:schemeClr val="tx1"/>
                          </a:solidFill>
                          <a:effectLst/>
                          <a:latin typeface="Trebuchet MS" panose="020B0603020202020204" pitchFamily="34" charset="0"/>
                          <a:cs typeface="Times New Roman" panose="02020603050405020304" pitchFamily="18" charset="0"/>
                        </a:rPr>
                        <a:t>8,793,472</a:t>
                      </a:r>
                      <a:endParaRPr lang="en-US" sz="1600" dirty="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solidFill>
                            <a:schemeClr val="tx1"/>
                          </a:solidFill>
                          <a:effectLst/>
                          <a:latin typeface="Trebuchet MS" panose="020B0603020202020204" pitchFamily="34" charset="0"/>
                          <a:cs typeface="Times New Roman" panose="02020603050405020304" pitchFamily="18" charset="0"/>
                        </a:rPr>
                        <a:t>19.24%</a:t>
                      </a:r>
                      <a:endParaRPr lang="en-US" sz="1600" dirty="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10005"/>
                  </a:ext>
                </a:extLst>
              </a:tr>
              <a:tr h="340396">
                <a:tc>
                  <a:txBody>
                    <a:bodyPr/>
                    <a:lstStyle/>
                    <a:p>
                      <a:pPr marL="0" marR="0">
                        <a:lnSpc>
                          <a:spcPct val="115000"/>
                        </a:lnSpc>
                        <a:spcBef>
                          <a:spcPts val="0"/>
                        </a:spcBef>
                        <a:spcAft>
                          <a:spcPts val="0"/>
                        </a:spcAft>
                      </a:pPr>
                      <a:r>
                        <a:rPr lang="en-US" sz="1600" dirty="0">
                          <a:effectLst/>
                          <a:latin typeface="Trebuchet MS" panose="020B0603020202020204" pitchFamily="34" charset="0"/>
                          <a:cs typeface="Times New Roman" panose="02020603050405020304" pitchFamily="18" charset="0"/>
                        </a:rPr>
                        <a:t>Depreciation</a:t>
                      </a:r>
                      <a:endParaRPr lang="en-US" sz="1600" dirty="0">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solidFill>
                            <a:schemeClr val="tx1"/>
                          </a:solidFill>
                          <a:effectLst/>
                          <a:latin typeface="Trebuchet MS" panose="020B0603020202020204" pitchFamily="34" charset="0"/>
                          <a:cs typeface="Times New Roman" panose="02020603050405020304" pitchFamily="18" charset="0"/>
                        </a:rPr>
                        <a:t>1,664,133</a:t>
                      </a:r>
                      <a:endParaRPr lang="en-US" sz="1600" dirty="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solidFill>
                            <a:schemeClr val="tx1"/>
                          </a:solidFill>
                          <a:effectLst/>
                          <a:latin typeface="Trebuchet MS" panose="020B0603020202020204" pitchFamily="34" charset="0"/>
                          <a:cs typeface="Times New Roman" panose="02020603050405020304" pitchFamily="18" charset="0"/>
                        </a:rPr>
                        <a:t>1,436,003</a:t>
                      </a:r>
                      <a:endParaRPr lang="en-US" sz="1600" dirty="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solidFill>
                            <a:schemeClr val="tx1"/>
                          </a:solidFill>
                          <a:effectLst/>
                          <a:latin typeface="Trebuchet MS" panose="020B0603020202020204" pitchFamily="34" charset="0"/>
                          <a:cs typeface="Times New Roman" panose="02020603050405020304" pitchFamily="18" charset="0"/>
                        </a:rPr>
                        <a:t>15.89%</a:t>
                      </a:r>
                      <a:endParaRPr lang="en-US" sz="1600" dirty="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10006"/>
                  </a:ext>
                </a:extLst>
              </a:tr>
              <a:tr h="340396">
                <a:tc>
                  <a:txBody>
                    <a:bodyPr/>
                    <a:lstStyle/>
                    <a:p>
                      <a:pPr marL="0" marR="0">
                        <a:lnSpc>
                          <a:spcPct val="115000"/>
                        </a:lnSpc>
                        <a:spcBef>
                          <a:spcPts val="0"/>
                        </a:spcBef>
                        <a:spcAft>
                          <a:spcPts val="0"/>
                        </a:spcAft>
                      </a:pPr>
                      <a:r>
                        <a:rPr lang="en-US" sz="1600" dirty="0">
                          <a:effectLst/>
                          <a:latin typeface="Trebuchet MS" panose="020B0603020202020204" pitchFamily="34" charset="0"/>
                          <a:cs typeface="Times New Roman" panose="02020603050405020304" pitchFamily="18" charset="0"/>
                        </a:rPr>
                        <a:t>Finance cost</a:t>
                      </a:r>
                      <a:endParaRPr lang="en-US" sz="1600" dirty="0">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solidFill>
                            <a:schemeClr val="tx1"/>
                          </a:solidFill>
                          <a:effectLst/>
                          <a:latin typeface="Trebuchet MS" panose="020B0603020202020204" pitchFamily="34" charset="0"/>
                          <a:cs typeface="Times New Roman" panose="02020603050405020304" pitchFamily="18" charset="0"/>
                        </a:rPr>
                        <a:t>2,922,661</a:t>
                      </a:r>
                      <a:endParaRPr lang="en-US" sz="1600" dirty="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solidFill>
                            <a:schemeClr val="tx1"/>
                          </a:solidFill>
                          <a:effectLst/>
                          <a:latin typeface="Trebuchet MS" panose="020B0603020202020204" pitchFamily="34" charset="0"/>
                          <a:cs typeface="Times New Roman" panose="02020603050405020304" pitchFamily="18" charset="0"/>
                        </a:rPr>
                        <a:t>1,794,692</a:t>
                      </a:r>
                      <a:endParaRPr lang="en-US" sz="1600" dirty="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solidFill>
                            <a:schemeClr val="tx1"/>
                          </a:solidFill>
                          <a:effectLst/>
                          <a:latin typeface="Trebuchet MS" panose="020B0603020202020204" pitchFamily="34" charset="0"/>
                          <a:cs typeface="Times New Roman" panose="02020603050405020304" pitchFamily="18" charset="0"/>
                        </a:rPr>
                        <a:t>62.85%</a:t>
                      </a:r>
                      <a:endParaRPr lang="en-US" sz="1600" dirty="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10007"/>
                  </a:ext>
                </a:extLst>
              </a:tr>
              <a:tr h="340396">
                <a:tc>
                  <a:txBody>
                    <a:bodyPr/>
                    <a:lstStyle/>
                    <a:p>
                      <a:pPr marL="0" marR="0">
                        <a:lnSpc>
                          <a:spcPct val="115000"/>
                        </a:lnSpc>
                        <a:spcBef>
                          <a:spcPts val="0"/>
                        </a:spcBef>
                        <a:spcAft>
                          <a:spcPts val="0"/>
                        </a:spcAft>
                      </a:pPr>
                      <a:r>
                        <a:rPr lang="en-US" sz="1600" dirty="0">
                          <a:effectLst/>
                          <a:latin typeface="Trebuchet MS" panose="020B0603020202020204" pitchFamily="34" charset="0"/>
                          <a:cs typeface="Times New Roman" panose="02020603050405020304" pitchFamily="18" charset="0"/>
                        </a:rPr>
                        <a:t>Other income </a:t>
                      </a:r>
                      <a:endParaRPr lang="en-US" sz="1600" dirty="0">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solidFill>
                            <a:schemeClr val="tx1"/>
                          </a:solidFill>
                          <a:effectLst/>
                          <a:latin typeface="Trebuchet MS" panose="020B0603020202020204" pitchFamily="34" charset="0"/>
                          <a:cs typeface="Times New Roman" panose="02020603050405020304" pitchFamily="18" charset="0"/>
                        </a:rPr>
                        <a:t>561,256</a:t>
                      </a:r>
                      <a:endParaRPr lang="en-US" sz="1600" dirty="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600" dirty="0" smtClean="0">
                          <a:solidFill>
                            <a:schemeClr val="tx1"/>
                          </a:solidFill>
                          <a:effectLst/>
                          <a:latin typeface="Trebuchet MS" panose="020B0603020202020204" pitchFamily="34" charset="0"/>
                          <a:cs typeface="Times New Roman" panose="02020603050405020304" pitchFamily="18" charset="0"/>
                        </a:rPr>
                        <a:t>644,455</a:t>
                      </a:r>
                      <a:endParaRPr lang="en-US" sz="1600" dirty="0" smtClean="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solidFill>
                            <a:schemeClr val="tx1"/>
                          </a:solidFill>
                          <a:effectLst/>
                          <a:latin typeface="Trebuchet MS" panose="020B0603020202020204" pitchFamily="34" charset="0"/>
                          <a:cs typeface="Times New Roman" panose="02020603050405020304" pitchFamily="18" charset="0"/>
                        </a:rPr>
                        <a:t>-12.91</a:t>
                      </a:r>
                      <a:r>
                        <a:rPr lang="en-US" sz="1600" dirty="0">
                          <a:solidFill>
                            <a:schemeClr val="tx1"/>
                          </a:solidFill>
                          <a:effectLst/>
                          <a:latin typeface="Trebuchet MS" panose="020B0603020202020204" pitchFamily="34" charset="0"/>
                          <a:cs typeface="Times New Roman" panose="02020603050405020304" pitchFamily="18" charset="0"/>
                        </a:rPr>
                        <a:t>%</a:t>
                      </a:r>
                      <a:endParaRPr lang="en-US" sz="1600" dirty="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10008"/>
                  </a:ext>
                </a:extLst>
              </a:tr>
              <a:tr h="340396">
                <a:tc>
                  <a:txBody>
                    <a:bodyPr/>
                    <a:lstStyle/>
                    <a:p>
                      <a:pPr marL="0" marR="0">
                        <a:lnSpc>
                          <a:spcPct val="115000"/>
                        </a:lnSpc>
                        <a:spcBef>
                          <a:spcPts val="0"/>
                        </a:spcBef>
                        <a:spcAft>
                          <a:spcPts val="0"/>
                        </a:spcAft>
                      </a:pPr>
                      <a:r>
                        <a:rPr lang="en-US" sz="1600" dirty="0">
                          <a:effectLst/>
                          <a:latin typeface="Trebuchet MS" panose="020B0603020202020204" pitchFamily="34" charset="0"/>
                          <a:cs typeface="Times New Roman" panose="02020603050405020304" pitchFamily="18" charset="0"/>
                        </a:rPr>
                        <a:t>Profit before tax</a:t>
                      </a:r>
                      <a:endParaRPr lang="en-US" sz="1600" dirty="0">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solidFill>
                            <a:schemeClr val="tx1"/>
                          </a:solidFill>
                          <a:effectLst/>
                          <a:latin typeface="Trebuchet MS" panose="020B0603020202020204" pitchFamily="34" charset="0"/>
                          <a:cs typeface="Times New Roman" panose="02020603050405020304" pitchFamily="18" charset="0"/>
                        </a:rPr>
                        <a:t>5,898,745</a:t>
                      </a:r>
                      <a:endParaRPr lang="en-US" sz="1600" dirty="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600" dirty="0" smtClean="0">
                          <a:solidFill>
                            <a:schemeClr val="tx1"/>
                          </a:solidFill>
                          <a:effectLst/>
                          <a:latin typeface="Trebuchet MS" panose="020B0603020202020204" pitchFamily="34" charset="0"/>
                          <a:cs typeface="Times New Roman" panose="02020603050405020304" pitchFamily="18" charset="0"/>
                        </a:rPr>
                        <a:t>5,562,778</a:t>
                      </a:r>
                      <a:endParaRPr lang="en-US" sz="1600" dirty="0" smtClean="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solidFill>
                            <a:schemeClr val="tx1"/>
                          </a:solidFill>
                          <a:effectLst/>
                          <a:latin typeface="Trebuchet MS" panose="020B0603020202020204" pitchFamily="34" charset="0"/>
                          <a:cs typeface="Times New Roman" panose="02020603050405020304" pitchFamily="18" charset="0"/>
                        </a:rPr>
                        <a:t>6.04%</a:t>
                      </a:r>
                      <a:endParaRPr lang="en-US" sz="1600" dirty="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10009"/>
                  </a:ext>
                </a:extLst>
              </a:tr>
              <a:tr h="398609">
                <a:tc>
                  <a:txBody>
                    <a:bodyPr/>
                    <a:lstStyle/>
                    <a:p>
                      <a:pPr marL="0" marR="0">
                        <a:lnSpc>
                          <a:spcPct val="115000"/>
                        </a:lnSpc>
                        <a:spcBef>
                          <a:spcPts val="0"/>
                        </a:spcBef>
                        <a:spcAft>
                          <a:spcPts val="0"/>
                        </a:spcAft>
                      </a:pPr>
                      <a:r>
                        <a:rPr lang="en-US" sz="1600" dirty="0">
                          <a:effectLst/>
                          <a:latin typeface="Trebuchet MS" panose="020B0603020202020204" pitchFamily="34" charset="0"/>
                          <a:cs typeface="Times New Roman" panose="02020603050405020304" pitchFamily="18" charset="0"/>
                        </a:rPr>
                        <a:t>Profit after tax</a:t>
                      </a:r>
                      <a:endParaRPr lang="en-US" sz="1600" dirty="0">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solidFill>
                            <a:schemeClr val="tx1"/>
                          </a:solidFill>
                          <a:effectLst/>
                          <a:latin typeface="Trebuchet MS" panose="020B0603020202020204" pitchFamily="34" charset="0"/>
                          <a:cs typeface="Times New Roman" panose="02020603050405020304" pitchFamily="18" charset="0"/>
                        </a:rPr>
                        <a:t>4,610,255</a:t>
                      </a:r>
                      <a:endParaRPr lang="en-US" sz="1600" dirty="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solidFill>
                            <a:schemeClr val="tx1"/>
                          </a:solidFill>
                          <a:effectLst/>
                          <a:latin typeface="Trebuchet MS" panose="020B0603020202020204" pitchFamily="34" charset="0"/>
                          <a:cs typeface="Times New Roman" panose="02020603050405020304" pitchFamily="18" charset="0"/>
                        </a:rPr>
                        <a:t>5,431,757</a:t>
                      </a:r>
                      <a:endParaRPr lang="en-US" sz="1600" dirty="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solidFill>
                            <a:schemeClr val="tx1"/>
                          </a:solidFill>
                          <a:effectLst/>
                          <a:latin typeface="Trebuchet MS" panose="020B0603020202020204" pitchFamily="34" charset="0"/>
                          <a:cs typeface="Times New Roman" panose="02020603050405020304" pitchFamily="18" charset="0"/>
                        </a:rPr>
                        <a:t>-15.12%</a:t>
                      </a:r>
                      <a:endParaRPr lang="en-US" sz="1600" dirty="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10010"/>
                  </a:ext>
                </a:extLst>
              </a:tr>
              <a:tr h="337791">
                <a:tc>
                  <a:txBody>
                    <a:bodyPr/>
                    <a:lstStyle/>
                    <a:p>
                      <a:pPr marL="0" marR="0">
                        <a:lnSpc>
                          <a:spcPct val="115000"/>
                        </a:lnSpc>
                        <a:spcBef>
                          <a:spcPts val="0"/>
                        </a:spcBef>
                        <a:spcAft>
                          <a:spcPts val="0"/>
                        </a:spcAft>
                      </a:pPr>
                      <a:r>
                        <a:rPr lang="en-US" sz="1600" dirty="0">
                          <a:effectLst/>
                          <a:latin typeface="Trebuchet MS" panose="020B0603020202020204" pitchFamily="34" charset="0"/>
                          <a:cs typeface="Times New Roman" panose="02020603050405020304" pitchFamily="18" charset="0"/>
                        </a:rPr>
                        <a:t>Earnings per share – </a:t>
                      </a:r>
                      <a:r>
                        <a:rPr lang="en-US" sz="1600" dirty="0" smtClean="0">
                          <a:effectLst/>
                          <a:latin typeface="Trebuchet MS" panose="020B0603020202020204" pitchFamily="34" charset="0"/>
                          <a:cs typeface="Times New Roman" panose="02020603050405020304" pitchFamily="18" charset="0"/>
                        </a:rPr>
                        <a:t>Rs.</a:t>
                      </a:r>
                      <a:endParaRPr lang="en-US" sz="1600" dirty="0">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solidFill>
                            <a:schemeClr val="tx1"/>
                          </a:solidFill>
                          <a:effectLst/>
                          <a:latin typeface="Trebuchet MS" panose="020B0603020202020204" pitchFamily="34" charset="0"/>
                          <a:cs typeface="Times New Roman" panose="02020603050405020304" pitchFamily="18" charset="0"/>
                        </a:rPr>
                        <a:t>153.68</a:t>
                      </a:r>
                    </a:p>
                  </a:txBody>
                  <a:tcPr marL="68580" marR="68580" marT="0" marB="0" anchor="ctr"/>
                </a:tc>
                <a:tc>
                  <a:txBody>
                    <a:bodyPr/>
                    <a:lstStyle/>
                    <a:p>
                      <a:pPr marL="0" marR="0" algn="ctr">
                        <a:lnSpc>
                          <a:spcPct val="115000"/>
                        </a:lnSpc>
                        <a:spcBef>
                          <a:spcPts val="0"/>
                        </a:spcBef>
                        <a:spcAft>
                          <a:spcPts val="0"/>
                        </a:spcAft>
                      </a:pPr>
                      <a:r>
                        <a:rPr lang="en-US" sz="1600" dirty="0" smtClean="0">
                          <a:solidFill>
                            <a:schemeClr val="tx1"/>
                          </a:solidFill>
                          <a:effectLst/>
                          <a:latin typeface="Trebuchet MS" panose="020B0603020202020204" pitchFamily="34" charset="0"/>
                          <a:cs typeface="Times New Roman" panose="02020603050405020304" pitchFamily="18" charset="0"/>
                        </a:rPr>
                        <a:t>181.06</a:t>
                      </a:r>
                      <a:endParaRPr lang="en-US" sz="1600" dirty="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solidFill>
                            <a:schemeClr val="tx1"/>
                          </a:solidFill>
                          <a:effectLst/>
                          <a:latin typeface="Trebuchet MS" panose="020B0603020202020204" pitchFamily="34" charset="0"/>
                          <a:cs typeface="Times New Roman" panose="02020603050405020304" pitchFamily="18" charset="0"/>
                        </a:rPr>
                        <a:t>-15.12%</a:t>
                      </a:r>
                      <a:endParaRPr lang="en-US" sz="1600" dirty="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10011"/>
                  </a:ext>
                </a:extLst>
              </a:tr>
            </a:tbl>
          </a:graphicData>
        </a:graphic>
      </p:graphicFrame>
    </p:spTree>
    <p:extLst>
      <p:ext uri="{BB962C8B-B14F-4D97-AF65-F5344CB8AC3E}">
        <p14:creationId xmlns:p14="http://schemas.microsoft.com/office/powerpoint/2010/main" val="22699435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40715"/>
          </a:xfrm>
        </p:spPr>
        <p:txBody>
          <a:bodyPr>
            <a:noAutofit/>
          </a:bodyPr>
          <a:lstStyle/>
          <a:p>
            <a:r>
              <a:rPr lang="en-US" sz="2200" b="1" dirty="0">
                <a:latin typeface="Trebuchet MS" panose="020B0603020202020204" pitchFamily="34" charset="0"/>
                <a:cs typeface="Times New Roman" panose="02020603050405020304" pitchFamily="18" charset="0"/>
              </a:rPr>
              <a:t>Financial </a:t>
            </a:r>
            <a:r>
              <a:rPr lang="en-US" sz="2200" b="1" dirty="0" smtClean="0">
                <a:latin typeface="Trebuchet MS" panose="020B0603020202020204" pitchFamily="34" charset="0"/>
                <a:cs typeface="Times New Roman" panose="02020603050405020304" pitchFamily="18" charset="0"/>
              </a:rPr>
              <a:t>Highlights- </a:t>
            </a:r>
            <a:r>
              <a:rPr lang="en-US" sz="2200" b="1" dirty="0">
                <a:latin typeface="Trebuchet MS" panose="020B0603020202020204" pitchFamily="34" charset="0"/>
                <a:cs typeface="Times New Roman" panose="02020603050405020304" pitchFamily="18" charset="0"/>
              </a:rPr>
              <a:t>Profit &amp; Loss </a:t>
            </a:r>
            <a:r>
              <a:rPr lang="en-US" sz="2200" b="1" dirty="0" smtClean="0">
                <a:latin typeface="Trebuchet MS" panose="020B0603020202020204" pitchFamily="34" charset="0"/>
                <a:cs typeface="Times New Roman" panose="02020603050405020304" pitchFamily="18" charset="0"/>
              </a:rPr>
              <a:t/>
            </a:r>
            <a:br>
              <a:rPr lang="en-US" sz="2200" b="1" dirty="0" smtClean="0">
                <a:latin typeface="Trebuchet MS" panose="020B0603020202020204" pitchFamily="34" charset="0"/>
                <a:cs typeface="Times New Roman" panose="02020603050405020304" pitchFamily="18" charset="0"/>
              </a:rPr>
            </a:br>
            <a:r>
              <a:rPr lang="en-US" sz="2200" b="1" dirty="0" smtClean="0">
                <a:latin typeface="Trebuchet MS" panose="020B0603020202020204" pitchFamily="34" charset="0"/>
                <a:cs typeface="Times New Roman" panose="02020603050405020304" pitchFamily="18" charset="0"/>
              </a:rPr>
              <a:t>Turnover- Trend Seven years     </a:t>
            </a:r>
            <a:endParaRPr lang="en-US" sz="2200" b="1" dirty="0">
              <a:latin typeface="Trebuchet MS" panose="020B0603020202020204" pitchFamily="34" charset="0"/>
              <a:cs typeface="Times New Roman" panose="02020603050405020304"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17480" y="365125"/>
            <a:ext cx="1037066" cy="427355"/>
          </a:xfrm>
          <a:prstGeom prst="rect">
            <a:avLst/>
          </a:prstGeom>
        </p:spPr>
      </p:pic>
      <p:sp>
        <p:nvSpPr>
          <p:cNvPr id="6" name="Slide Number Placeholder 5"/>
          <p:cNvSpPr>
            <a:spLocks noGrp="1"/>
          </p:cNvSpPr>
          <p:nvPr>
            <p:ph type="sldNum" sz="quarter" idx="12"/>
          </p:nvPr>
        </p:nvSpPr>
        <p:spPr>
          <a:xfrm>
            <a:off x="8610600" y="6492875"/>
            <a:ext cx="2743200" cy="365125"/>
          </a:xfrm>
        </p:spPr>
        <p:txBody>
          <a:bodyPr/>
          <a:lstStyle/>
          <a:p>
            <a:fld id="{180C7773-1C04-41D1-BC3F-D51B81939AD4}" type="slidenum">
              <a:rPr lang="en-US" smtClean="0">
                <a:latin typeface="Trebuchet MS" panose="020B0603020202020204" pitchFamily="34" charset="0"/>
              </a:rPr>
              <a:t>12</a:t>
            </a:fld>
            <a:endParaRPr lang="en-US">
              <a:latin typeface="Trebuchet MS" panose="020B0603020202020204" pitchFamily="34" charset="0"/>
            </a:endParaRPr>
          </a:p>
        </p:txBody>
      </p:sp>
      <p:graphicFrame>
        <p:nvGraphicFramePr>
          <p:cNvPr id="8" name="Content Placeholder 7">
            <a:extLst>
              <a:ext uri="{FF2B5EF4-FFF2-40B4-BE49-F238E27FC236}">
                <a16:creationId xmlns="" xmlns:a16="http://schemas.microsoft.com/office/drawing/2014/main" id="{00000000-0008-0000-0200-000002000000}"/>
              </a:ext>
            </a:extLst>
          </p:cNvPr>
          <p:cNvGraphicFramePr>
            <a:graphicFrameLocks noGrp="1"/>
          </p:cNvGraphicFramePr>
          <p:nvPr>
            <p:ph idx="1"/>
            <p:extLst>
              <p:ext uri="{D42A27DB-BD31-4B8C-83A1-F6EECF244321}">
                <p14:modId xmlns:p14="http://schemas.microsoft.com/office/powerpoint/2010/main" val="3749234598"/>
              </p:ext>
            </p:extLst>
          </p:nvPr>
        </p:nvGraphicFramePr>
        <p:xfrm>
          <a:off x="838200" y="1140031"/>
          <a:ext cx="10515600" cy="503693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203188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86435"/>
          </a:xfrm>
        </p:spPr>
        <p:txBody>
          <a:bodyPr>
            <a:noAutofit/>
          </a:bodyPr>
          <a:lstStyle/>
          <a:p>
            <a:r>
              <a:rPr lang="en-US" sz="2200" b="1" dirty="0" smtClean="0">
                <a:latin typeface="Trebuchet MS" panose="020B0603020202020204" pitchFamily="34" charset="0"/>
                <a:cs typeface="Times New Roman" panose="02020603050405020304" pitchFamily="18" charset="0"/>
              </a:rPr>
              <a:t>Financial Highlights- Profit &amp; Loss </a:t>
            </a:r>
            <a:br>
              <a:rPr lang="en-US" sz="2200" b="1" dirty="0" smtClean="0">
                <a:latin typeface="Trebuchet MS" panose="020B0603020202020204" pitchFamily="34" charset="0"/>
                <a:cs typeface="Times New Roman" panose="02020603050405020304" pitchFamily="18" charset="0"/>
              </a:rPr>
            </a:br>
            <a:r>
              <a:rPr lang="en-US" sz="2200" b="1" dirty="0" smtClean="0">
                <a:latin typeface="Trebuchet MS" panose="020B0603020202020204" pitchFamily="34" charset="0"/>
                <a:cs typeface="Times New Roman" panose="02020603050405020304" pitchFamily="18" charset="0"/>
              </a:rPr>
              <a:t>Profit after tax - Trend Seven years </a:t>
            </a:r>
            <a:endParaRPr lang="en-US" sz="2200" b="1" dirty="0">
              <a:latin typeface="Trebuchet MS" panose="020B060302020202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17480" y="365125"/>
            <a:ext cx="1037066" cy="427355"/>
          </a:xfrm>
          <a:prstGeom prst="rect">
            <a:avLst/>
          </a:prstGeom>
        </p:spPr>
      </p:pic>
      <p:sp>
        <p:nvSpPr>
          <p:cNvPr id="6" name="Slide Number Placeholder 5"/>
          <p:cNvSpPr>
            <a:spLocks noGrp="1"/>
          </p:cNvSpPr>
          <p:nvPr>
            <p:ph type="sldNum" sz="quarter" idx="12"/>
          </p:nvPr>
        </p:nvSpPr>
        <p:spPr/>
        <p:txBody>
          <a:bodyPr/>
          <a:lstStyle/>
          <a:p>
            <a:fld id="{180C7773-1C04-41D1-BC3F-D51B81939AD4}" type="slidenum">
              <a:rPr lang="en-US" smtClean="0"/>
              <a:t>13</a:t>
            </a:fld>
            <a:endParaRPr lang="en-US"/>
          </a:p>
        </p:txBody>
      </p:sp>
      <p:graphicFrame>
        <p:nvGraphicFramePr>
          <p:cNvPr id="7" name="Content Placeholder 6">
            <a:extLst>
              <a:ext uri="{FF2B5EF4-FFF2-40B4-BE49-F238E27FC236}">
                <a16:creationId xmlns="" xmlns:a16="http://schemas.microsoft.com/office/drawing/2014/main" id="{00000000-0008-0000-0200-000006000000}"/>
              </a:ext>
            </a:extLst>
          </p:cNvPr>
          <p:cNvGraphicFramePr>
            <a:graphicFrameLocks noGrp="1"/>
          </p:cNvGraphicFramePr>
          <p:nvPr>
            <p:ph idx="1"/>
            <p:extLst>
              <p:ext uri="{D42A27DB-BD31-4B8C-83A1-F6EECF244321}">
                <p14:modId xmlns:p14="http://schemas.microsoft.com/office/powerpoint/2010/main" val="442809667"/>
              </p:ext>
            </p:extLst>
          </p:nvPr>
        </p:nvGraphicFramePr>
        <p:xfrm>
          <a:off x="838200" y="1151906"/>
          <a:ext cx="10515600" cy="502505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263842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378440" cy="808355"/>
          </a:xfrm>
        </p:spPr>
        <p:txBody>
          <a:bodyPr>
            <a:normAutofit/>
          </a:bodyPr>
          <a:lstStyle/>
          <a:p>
            <a:r>
              <a:rPr lang="en-US" sz="2200" b="1" dirty="0">
                <a:latin typeface="Trebuchet MS" panose="020B0603020202020204" pitchFamily="34" charset="0"/>
                <a:cs typeface="Times New Roman" panose="02020603050405020304" pitchFamily="18" charset="0"/>
              </a:rPr>
              <a:t>Financial Highlights- Profit &amp; Loss </a:t>
            </a:r>
            <a:br>
              <a:rPr lang="en-US" sz="2200" b="1" dirty="0">
                <a:latin typeface="Trebuchet MS" panose="020B0603020202020204" pitchFamily="34" charset="0"/>
                <a:cs typeface="Times New Roman" panose="02020603050405020304" pitchFamily="18" charset="0"/>
              </a:rPr>
            </a:br>
            <a:r>
              <a:rPr lang="en-US" sz="2200" b="1" dirty="0" smtClean="0">
                <a:latin typeface="Trebuchet MS" panose="020B0603020202020204" pitchFamily="34" charset="0"/>
                <a:cs typeface="Times New Roman" panose="02020603050405020304" pitchFamily="18" charset="0"/>
              </a:rPr>
              <a:t>Earning per share-Trend Seven </a:t>
            </a:r>
            <a:r>
              <a:rPr lang="en-US" sz="2200" b="1" dirty="0">
                <a:latin typeface="Trebuchet MS" panose="020B0603020202020204" pitchFamily="34" charset="0"/>
                <a:cs typeface="Times New Roman" panose="02020603050405020304" pitchFamily="18" charset="0"/>
              </a:rPr>
              <a:t>years </a:t>
            </a:r>
            <a:endParaRPr lang="en-US" sz="2200" dirty="0">
              <a:latin typeface="Trebuchet MS" panose="020B060302020202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17480" y="365125"/>
            <a:ext cx="1037066" cy="564515"/>
          </a:xfrm>
          <a:prstGeom prst="rect">
            <a:avLst/>
          </a:prstGeom>
        </p:spPr>
      </p:pic>
      <p:sp>
        <p:nvSpPr>
          <p:cNvPr id="6" name="Slide Number Placeholder 5"/>
          <p:cNvSpPr>
            <a:spLocks noGrp="1"/>
          </p:cNvSpPr>
          <p:nvPr>
            <p:ph type="sldNum" sz="quarter" idx="12"/>
          </p:nvPr>
        </p:nvSpPr>
        <p:spPr/>
        <p:txBody>
          <a:bodyPr/>
          <a:lstStyle/>
          <a:p>
            <a:fld id="{180C7773-1C04-41D1-BC3F-D51B81939AD4}" type="slidenum">
              <a:rPr lang="en-US" smtClean="0"/>
              <a:t>14</a:t>
            </a:fld>
            <a:endParaRPr lang="en-US"/>
          </a:p>
        </p:txBody>
      </p:sp>
      <p:graphicFrame>
        <p:nvGraphicFramePr>
          <p:cNvPr id="17" name="Content Placeholder 16"/>
          <p:cNvGraphicFramePr>
            <a:graphicFrameLocks noGrp="1"/>
          </p:cNvGraphicFramePr>
          <p:nvPr>
            <p:ph idx="1"/>
            <p:extLst>
              <p:ext uri="{D42A27DB-BD31-4B8C-83A1-F6EECF244321}">
                <p14:modId xmlns:p14="http://schemas.microsoft.com/office/powerpoint/2010/main" val="1440243170"/>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178511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06221"/>
            <a:ext cx="10515600" cy="564515"/>
          </a:xfrm>
        </p:spPr>
        <p:txBody>
          <a:bodyPr>
            <a:normAutofit fontScale="90000"/>
          </a:bodyPr>
          <a:lstStyle/>
          <a:p>
            <a:r>
              <a:rPr lang="en-US" sz="3500" dirty="0">
                <a:latin typeface="Trebuchet MS" panose="020B0603020202020204" pitchFamily="34" charset="0"/>
                <a:cs typeface="Times New Roman" panose="02020603050405020304" pitchFamily="18" charset="0"/>
              </a:rPr>
              <a:t>Financial Highlights- </a:t>
            </a:r>
            <a:r>
              <a:rPr lang="en-US" sz="3500" dirty="0" smtClean="0">
                <a:latin typeface="Trebuchet MS" panose="020B0603020202020204" pitchFamily="34" charset="0"/>
                <a:cs typeface="Times New Roman" panose="02020603050405020304" pitchFamily="18" charset="0"/>
              </a:rPr>
              <a:t>Balance Sheet As at 30 June</a:t>
            </a:r>
            <a:endParaRPr lang="en-US" sz="3500" dirty="0">
              <a:latin typeface="Trebuchet MS" panose="020B0603020202020204" pitchFamily="34"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17480" y="406221"/>
            <a:ext cx="1037066" cy="564515"/>
          </a:xfrm>
          <a:prstGeom prst="rect">
            <a:avLst/>
          </a:prstGeom>
        </p:spPr>
      </p:pic>
      <p:graphicFrame>
        <p:nvGraphicFramePr>
          <p:cNvPr id="7" name="Content Placeholder 6"/>
          <p:cNvGraphicFramePr>
            <a:graphicFrameLocks noGrp="1"/>
          </p:cNvGraphicFramePr>
          <p:nvPr>
            <p:ph idx="1"/>
            <p:extLst>
              <p:ext uri="{D42A27DB-BD31-4B8C-83A1-F6EECF244321}">
                <p14:modId xmlns:p14="http://schemas.microsoft.com/office/powerpoint/2010/main" val="3104232454"/>
              </p:ext>
            </p:extLst>
          </p:nvPr>
        </p:nvGraphicFramePr>
        <p:xfrm>
          <a:off x="797104" y="1017141"/>
          <a:ext cx="10453097" cy="5380303"/>
        </p:xfrm>
        <a:graphic>
          <a:graphicData uri="http://schemas.openxmlformats.org/drawingml/2006/table">
            <a:tbl>
              <a:tblPr>
                <a:tableStyleId>{5C22544A-7EE6-4342-B048-85BDC9FD1C3A}</a:tableStyleId>
              </a:tblPr>
              <a:tblGrid>
                <a:gridCol w="3766156">
                  <a:extLst>
                    <a:ext uri="{9D8B030D-6E8A-4147-A177-3AD203B41FA5}">
                      <a16:colId xmlns="" xmlns:a16="http://schemas.microsoft.com/office/drawing/2014/main" val="20000"/>
                    </a:ext>
                  </a:extLst>
                </a:gridCol>
                <a:gridCol w="3003803">
                  <a:extLst>
                    <a:ext uri="{9D8B030D-6E8A-4147-A177-3AD203B41FA5}">
                      <a16:colId xmlns="" xmlns:a16="http://schemas.microsoft.com/office/drawing/2014/main" val="20001"/>
                    </a:ext>
                  </a:extLst>
                </a:gridCol>
                <a:gridCol w="3683138">
                  <a:extLst>
                    <a:ext uri="{9D8B030D-6E8A-4147-A177-3AD203B41FA5}">
                      <a16:colId xmlns="" xmlns:a16="http://schemas.microsoft.com/office/drawing/2014/main" val="20002"/>
                    </a:ext>
                  </a:extLst>
                </a:gridCol>
              </a:tblGrid>
              <a:tr h="888186">
                <a:tc>
                  <a:txBody>
                    <a:bodyPr/>
                    <a:lstStyle/>
                    <a:p>
                      <a:pPr marL="0" marR="0" algn="ctr">
                        <a:lnSpc>
                          <a:spcPct val="115000"/>
                        </a:lnSpc>
                        <a:spcBef>
                          <a:spcPts val="0"/>
                        </a:spcBef>
                        <a:spcAft>
                          <a:spcPts val="1000"/>
                        </a:spcAft>
                      </a:pPr>
                      <a:r>
                        <a:rPr lang="en-US" sz="2000" b="1" dirty="0">
                          <a:effectLst/>
                          <a:latin typeface="Trebuchet MS" panose="020B0603020202020204" pitchFamily="34" charset="0"/>
                          <a:cs typeface="Times New Roman" panose="02020603050405020304" pitchFamily="18" charset="0"/>
                        </a:rPr>
                        <a:t>Particulars</a:t>
                      </a:r>
                      <a:endParaRPr lang="en-US" sz="2000" b="1"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2000" b="1" dirty="0" smtClean="0">
                          <a:effectLst/>
                          <a:latin typeface="Trebuchet MS" panose="020B0603020202020204" pitchFamily="34" charset="0"/>
                          <a:cs typeface="Times New Roman" panose="02020603050405020304" pitchFamily="18" charset="0"/>
                        </a:rPr>
                        <a:t>2022</a:t>
                      </a:r>
                    </a:p>
                    <a:p>
                      <a:pPr marL="0" marR="0" algn="ctr">
                        <a:lnSpc>
                          <a:spcPct val="115000"/>
                        </a:lnSpc>
                        <a:spcBef>
                          <a:spcPts val="0"/>
                        </a:spcBef>
                        <a:spcAft>
                          <a:spcPts val="1000"/>
                        </a:spcAft>
                      </a:pPr>
                      <a:r>
                        <a:rPr lang="en-US" sz="2000" b="1" dirty="0" smtClean="0">
                          <a:effectLst/>
                          <a:latin typeface="Trebuchet MS" panose="020B0603020202020204" pitchFamily="34" charset="0"/>
                          <a:cs typeface="Times New Roman" panose="02020603050405020304" pitchFamily="18" charset="0"/>
                        </a:rPr>
                        <a:t>…</a:t>
                      </a:r>
                      <a:r>
                        <a:rPr lang="en-US" sz="2000" b="1" dirty="0">
                          <a:effectLst/>
                          <a:latin typeface="Trebuchet MS" panose="020B0603020202020204" pitchFamily="34" charset="0"/>
                          <a:cs typeface="Times New Roman" panose="02020603050405020304" pitchFamily="18" charset="0"/>
                        </a:rPr>
                        <a:t>Rs…</a:t>
                      </a:r>
                      <a:endParaRPr lang="en-US" sz="2000" b="1"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marL="0" marR="0" algn="ctr">
                        <a:lnSpc>
                          <a:spcPct val="115000"/>
                        </a:lnSpc>
                        <a:spcBef>
                          <a:spcPts val="0"/>
                        </a:spcBef>
                        <a:spcAft>
                          <a:spcPts val="1000"/>
                        </a:spcAft>
                      </a:pPr>
                      <a:r>
                        <a:rPr lang="en-US" sz="2000" b="1" dirty="0" smtClean="0">
                          <a:effectLst/>
                          <a:latin typeface="Trebuchet MS" panose="020B0603020202020204" pitchFamily="34" charset="0"/>
                          <a:cs typeface="Times New Roman" panose="02020603050405020304" pitchFamily="18" charset="0"/>
                        </a:rPr>
                        <a:t>2021</a:t>
                      </a:r>
                    </a:p>
                    <a:p>
                      <a:pPr marL="0" marR="0" algn="ctr">
                        <a:lnSpc>
                          <a:spcPct val="115000"/>
                        </a:lnSpc>
                        <a:spcBef>
                          <a:spcPts val="0"/>
                        </a:spcBef>
                        <a:spcAft>
                          <a:spcPts val="1000"/>
                        </a:spcAft>
                      </a:pPr>
                      <a:r>
                        <a:rPr lang="en-US" sz="2000" b="1" dirty="0" smtClean="0">
                          <a:effectLst/>
                          <a:latin typeface="Trebuchet MS" panose="020B0603020202020204" pitchFamily="34" charset="0"/>
                          <a:cs typeface="Times New Roman" panose="02020603050405020304" pitchFamily="18" charset="0"/>
                        </a:rPr>
                        <a:t>…Rs…</a:t>
                      </a:r>
                      <a:endParaRPr lang="en-US" sz="2000" b="1"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10000"/>
                  </a:ext>
                </a:extLst>
              </a:tr>
              <a:tr h="508552">
                <a:tc>
                  <a:txBody>
                    <a:bodyPr/>
                    <a:lstStyle/>
                    <a:p>
                      <a:pPr marL="0" marR="0">
                        <a:lnSpc>
                          <a:spcPct val="115000"/>
                        </a:lnSpc>
                        <a:spcBef>
                          <a:spcPts val="0"/>
                        </a:spcBef>
                        <a:spcAft>
                          <a:spcPts val="1000"/>
                        </a:spcAft>
                      </a:pPr>
                      <a:r>
                        <a:rPr lang="en-US" sz="2200" dirty="0">
                          <a:effectLst/>
                          <a:latin typeface="Trebuchet MS" panose="020B0603020202020204" pitchFamily="34" charset="0"/>
                          <a:cs typeface="Times New Roman" panose="02020603050405020304" pitchFamily="18" charset="0"/>
                        </a:rPr>
                        <a:t>Non-current Assets</a:t>
                      </a:r>
                      <a:endParaRPr lang="en-US" sz="22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2200" dirty="0" smtClean="0">
                          <a:effectLst/>
                          <a:latin typeface="Trebuchet MS" panose="020B0603020202020204" pitchFamily="34" charset="0"/>
                          <a:cs typeface="Times New Roman" panose="02020603050405020304" pitchFamily="18" charset="0"/>
                        </a:rPr>
                        <a:t>49,028,575,173</a:t>
                      </a:r>
                      <a:endParaRPr lang="en-US" sz="22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marL="0" marR="0" algn="ctr">
                        <a:lnSpc>
                          <a:spcPct val="115000"/>
                        </a:lnSpc>
                        <a:spcBef>
                          <a:spcPts val="0"/>
                        </a:spcBef>
                        <a:spcAft>
                          <a:spcPts val="1000"/>
                        </a:spcAft>
                      </a:pPr>
                      <a:r>
                        <a:rPr lang="en-US" sz="2200" dirty="0" smtClean="0">
                          <a:effectLst/>
                          <a:latin typeface="Trebuchet MS" panose="020B0603020202020204" pitchFamily="34" charset="0"/>
                          <a:cs typeface="Times New Roman" panose="02020603050405020304" pitchFamily="18" charset="0"/>
                        </a:rPr>
                        <a:t>44,369,695,531</a:t>
                      </a:r>
                      <a:endParaRPr lang="en-US" sz="22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10001"/>
                  </a:ext>
                </a:extLst>
              </a:tr>
              <a:tr h="693895">
                <a:tc>
                  <a:txBody>
                    <a:bodyPr/>
                    <a:lstStyle/>
                    <a:p>
                      <a:pPr marL="0" marR="0">
                        <a:lnSpc>
                          <a:spcPct val="115000"/>
                        </a:lnSpc>
                        <a:spcBef>
                          <a:spcPts val="0"/>
                        </a:spcBef>
                        <a:spcAft>
                          <a:spcPts val="1000"/>
                        </a:spcAft>
                      </a:pPr>
                      <a:r>
                        <a:rPr lang="en-US" sz="2200" dirty="0">
                          <a:effectLst/>
                          <a:latin typeface="Trebuchet MS" panose="020B0603020202020204" pitchFamily="34" charset="0"/>
                          <a:cs typeface="Times New Roman" panose="02020603050405020304" pitchFamily="18" charset="0"/>
                        </a:rPr>
                        <a:t>Current Assets</a:t>
                      </a:r>
                      <a:endParaRPr lang="en-US" sz="22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2200" dirty="0" smtClean="0">
                          <a:effectLst/>
                          <a:latin typeface="Trebuchet MS" panose="020B0603020202020204" pitchFamily="34" charset="0"/>
                          <a:cs typeface="Times New Roman" panose="02020603050405020304" pitchFamily="18" charset="0"/>
                        </a:rPr>
                        <a:t>38,514,327,251</a:t>
                      </a:r>
                      <a:endParaRPr lang="en-US" sz="22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marL="0" marR="0" algn="ctr">
                        <a:lnSpc>
                          <a:spcPct val="115000"/>
                        </a:lnSpc>
                        <a:spcBef>
                          <a:spcPts val="0"/>
                        </a:spcBef>
                        <a:spcAft>
                          <a:spcPts val="1000"/>
                        </a:spcAft>
                      </a:pPr>
                      <a:r>
                        <a:rPr lang="en-US" sz="2200" dirty="0" smtClean="0">
                          <a:effectLst/>
                          <a:latin typeface="Trebuchet MS" panose="020B0603020202020204" pitchFamily="34" charset="0"/>
                          <a:cs typeface="Times New Roman" panose="02020603050405020304" pitchFamily="18" charset="0"/>
                        </a:rPr>
                        <a:t>22,754,410,084</a:t>
                      </a:r>
                      <a:endParaRPr lang="en-US" sz="22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10002"/>
                  </a:ext>
                </a:extLst>
              </a:tr>
              <a:tr h="437338">
                <a:tc>
                  <a:txBody>
                    <a:bodyPr/>
                    <a:lstStyle/>
                    <a:p>
                      <a:pPr marL="0" marR="0">
                        <a:lnSpc>
                          <a:spcPct val="115000"/>
                        </a:lnSpc>
                        <a:spcBef>
                          <a:spcPts val="0"/>
                        </a:spcBef>
                        <a:spcAft>
                          <a:spcPts val="1000"/>
                        </a:spcAft>
                      </a:pPr>
                      <a:r>
                        <a:rPr lang="en-US" sz="2200" b="1" dirty="0">
                          <a:effectLst/>
                          <a:latin typeface="Trebuchet MS" panose="020B0603020202020204" pitchFamily="34" charset="0"/>
                          <a:cs typeface="Times New Roman" panose="02020603050405020304" pitchFamily="18" charset="0"/>
                        </a:rPr>
                        <a:t>Total Assets</a:t>
                      </a:r>
                      <a:endParaRPr lang="en-US" sz="2200" b="1"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2200" b="1" dirty="0" smtClean="0">
                          <a:effectLst/>
                          <a:latin typeface="Trebuchet MS" panose="020B0603020202020204" pitchFamily="34" charset="0"/>
                          <a:ea typeface="+mn-ea"/>
                          <a:cs typeface="Times New Roman" panose="02020603050405020304" pitchFamily="18" charset="0"/>
                        </a:rPr>
                        <a:t>87,542,902,424</a:t>
                      </a:r>
                      <a:endParaRPr lang="en-US" sz="2200" b="1"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marL="0" marR="0" algn="ctr">
                        <a:lnSpc>
                          <a:spcPct val="115000"/>
                        </a:lnSpc>
                        <a:spcBef>
                          <a:spcPts val="0"/>
                        </a:spcBef>
                        <a:spcAft>
                          <a:spcPts val="1000"/>
                        </a:spcAft>
                      </a:pPr>
                      <a:r>
                        <a:rPr lang="en-US" sz="2200" b="1" dirty="0" smtClean="0">
                          <a:effectLst/>
                          <a:latin typeface="Trebuchet MS" panose="020B0603020202020204" pitchFamily="34" charset="0"/>
                          <a:ea typeface="+mn-ea"/>
                          <a:cs typeface="Times New Roman" panose="02020603050405020304" pitchFamily="18" charset="0"/>
                        </a:rPr>
                        <a:t>67,124,105,615</a:t>
                      </a:r>
                      <a:endParaRPr lang="en-US" sz="2200" b="1"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10003"/>
                  </a:ext>
                </a:extLst>
              </a:tr>
              <a:tr h="803515">
                <a:tc>
                  <a:txBody>
                    <a:bodyPr/>
                    <a:lstStyle/>
                    <a:p>
                      <a:pPr marL="0" marR="0">
                        <a:lnSpc>
                          <a:spcPct val="115000"/>
                        </a:lnSpc>
                        <a:spcBef>
                          <a:spcPts val="0"/>
                        </a:spcBef>
                        <a:spcAft>
                          <a:spcPts val="1000"/>
                        </a:spcAft>
                      </a:pPr>
                      <a:r>
                        <a:rPr lang="en-US" sz="2200" dirty="0">
                          <a:effectLst/>
                          <a:latin typeface="Trebuchet MS" panose="020B0603020202020204" pitchFamily="34" charset="0"/>
                          <a:cs typeface="Times New Roman" panose="02020603050405020304" pitchFamily="18" charset="0"/>
                        </a:rPr>
                        <a:t>Equity</a:t>
                      </a:r>
                      <a:endParaRPr lang="en-US" sz="22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2200" dirty="0" smtClean="0">
                          <a:effectLst/>
                          <a:latin typeface="Trebuchet MS" panose="020B0603020202020204" pitchFamily="34" charset="0"/>
                          <a:cs typeface="Times New Roman" panose="02020603050405020304" pitchFamily="18" charset="0"/>
                        </a:rPr>
                        <a:t>40,529,294,748</a:t>
                      </a:r>
                    </a:p>
                  </a:txBody>
                  <a:tcPr marL="68580" marR="68580" marT="0" marB="0" anchor="ctr">
                    <a:solidFill>
                      <a:schemeClr val="accent1">
                        <a:lumMod val="40000"/>
                        <a:lumOff val="60000"/>
                      </a:schemeClr>
                    </a:solidFill>
                  </a:tcPr>
                </a:tc>
                <a:tc>
                  <a:txBody>
                    <a:bodyPr/>
                    <a:lstStyle/>
                    <a:p>
                      <a:pPr marL="0" marR="0" algn="ctr">
                        <a:lnSpc>
                          <a:spcPct val="115000"/>
                        </a:lnSpc>
                        <a:spcBef>
                          <a:spcPts val="0"/>
                        </a:spcBef>
                        <a:spcAft>
                          <a:spcPts val="1000"/>
                        </a:spcAft>
                      </a:pPr>
                      <a:r>
                        <a:rPr lang="en-US" sz="2200" dirty="0" smtClean="0">
                          <a:effectLst/>
                          <a:latin typeface="Trebuchet MS" panose="020B0603020202020204" pitchFamily="34" charset="0"/>
                          <a:cs typeface="Times New Roman" panose="02020603050405020304" pitchFamily="18" charset="0"/>
                        </a:rPr>
                        <a:t>34,697,283,259</a:t>
                      </a:r>
                    </a:p>
                  </a:txBody>
                  <a:tcPr marL="68580" marR="68580" marT="0" marB="0" anchor="ctr"/>
                </a:tc>
                <a:extLst>
                  <a:ext uri="{0D108BD9-81ED-4DB2-BD59-A6C34878D82A}">
                    <a16:rowId xmlns="" xmlns:a16="http://schemas.microsoft.com/office/drawing/2014/main" val="10004"/>
                  </a:ext>
                </a:extLst>
              </a:tr>
              <a:tr h="693895">
                <a:tc>
                  <a:txBody>
                    <a:bodyPr/>
                    <a:lstStyle/>
                    <a:p>
                      <a:pPr marL="0" marR="0">
                        <a:lnSpc>
                          <a:spcPct val="115000"/>
                        </a:lnSpc>
                        <a:spcBef>
                          <a:spcPts val="0"/>
                        </a:spcBef>
                        <a:spcAft>
                          <a:spcPts val="1000"/>
                        </a:spcAft>
                      </a:pPr>
                      <a:r>
                        <a:rPr lang="en-US" sz="2200" dirty="0">
                          <a:effectLst/>
                          <a:latin typeface="Trebuchet MS" panose="020B0603020202020204" pitchFamily="34" charset="0"/>
                          <a:cs typeface="Times New Roman" panose="02020603050405020304" pitchFamily="18" charset="0"/>
                        </a:rPr>
                        <a:t>Long-term Liabilities</a:t>
                      </a:r>
                      <a:endParaRPr lang="en-US" sz="22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2200" dirty="0" smtClean="0">
                          <a:effectLst/>
                          <a:latin typeface="Trebuchet MS" panose="020B0603020202020204" pitchFamily="34" charset="0"/>
                          <a:ea typeface="+mn-ea"/>
                          <a:cs typeface="Times New Roman" panose="02020603050405020304" pitchFamily="18" charset="0"/>
                        </a:rPr>
                        <a:t>20,398,932,173</a:t>
                      </a:r>
                    </a:p>
                  </a:txBody>
                  <a:tcPr marL="68580" marR="68580" marT="0" marB="0" anchor="ctr">
                    <a:solidFill>
                      <a:schemeClr val="accent1">
                        <a:lumMod val="40000"/>
                        <a:lumOff val="60000"/>
                      </a:schemeClr>
                    </a:solidFill>
                  </a:tcPr>
                </a:tc>
                <a:tc>
                  <a:txBody>
                    <a:bodyPr/>
                    <a:lstStyle/>
                    <a:p>
                      <a:pPr marL="0" marR="0" algn="ctr">
                        <a:lnSpc>
                          <a:spcPct val="115000"/>
                        </a:lnSpc>
                        <a:spcBef>
                          <a:spcPts val="0"/>
                        </a:spcBef>
                        <a:spcAft>
                          <a:spcPts val="1000"/>
                        </a:spcAft>
                      </a:pPr>
                      <a:r>
                        <a:rPr lang="en-US" sz="2200" dirty="0" smtClean="0">
                          <a:effectLst/>
                          <a:latin typeface="Trebuchet MS" panose="020B0603020202020204" pitchFamily="34" charset="0"/>
                          <a:ea typeface="+mn-ea"/>
                          <a:cs typeface="Times New Roman" panose="02020603050405020304" pitchFamily="18" charset="0"/>
                        </a:rPr>
                        <a:t>17,717,131,724</a:t>
                      </a:r>
                      <a:endParaRPr lang="en-US" sz="22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10005"/>
                  </a:ext>
                </a:extLst>
              </a:tr>
              <a:tr h="706678">
                <a:tc>
                  <a:txBody>
                    <a:bodyPr/>
                    <a:lstStyle/>
                    <a:p>
                      <a:pPr marL="0" marR="0">
                        <a:lnSpc>
                          <a:spcPct val="115000"/>
                        </a:lnSpc>
                        <a:spcBef>
                          <a:spcPts val="0"/>
                        </a:spcBef>
                        <a:spcAft>
                          <a:spcPts val="1000"/>
                        </a:spcAft>
                      </a:pPr>
                      <a:r>
                        <a:rPr lang="en-US" sz="2200" dirty="0">
                          <a:effectLst/>
                          <a:latin typeface="Trebuchet MS" panose="020B0603020202020204" pitchFamily="34" charset="0"/>
                          <a:cs typeface="Times New Roman" panose="02020603050405020304" pitchFamily="18" charset="0"/>
                        </a:rPr>
                        <a:t>Current Liabilities</a:t>
                      </a:r>
                      <a:endParaRPr lang="en-US" sz="22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2200" dirty="0" smtClean="0">
                          <a:effectLst/>
                          <a:latin typeface="Trebuchet MS" panose="020B0603020202020204" pitchFamily="34" charset="0"/>
                          <a:ea typeface="+mn-ea"/>
                          <a:cs typeface="Times New Roman" panose="02020603050405020304" pitchFamily="18" charset="0"/>
                        </a:rPr>
                        <a:t>26,614,675,503</a:t>
                      </a:r>
                      <a:endParaRPr lang="en-US" sz="22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marL="0" marR="0" algn="ctr">
                        <a:lnSpc>
                          <a:spcPct val="115000"/>
                        </a:lnSpc>
                        <a:spcBef>
                          <a:spcPts val="0"/>
                        </a:spcBef>
                        <a:spcAft>
                          <a:spcPts val="1000"/>
                        </a:spcAft>
                      </a:pPr>
                      <a:r>
                        <a:rPr lang="en-US" sz="2200" dirty="0" smtClean="0">
                          <a:effectLst/>
                          <a:latin typeface="Trebuchet MS" panose="020B0603020202020204" pitchFamily="34" charset="0"/>
                          <a:ea typeface="+mn-ea"/>
                          <a:cs typeface="Times New Roman" panose="02020603050405020304" pitchFamily="18" charset="0"/>
                        </a:rPr>
                        <a:t>14,709,690,632</a:t>
                      </a:r>
                      <a:endParaRPr lang="en-US" sz="22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10006"/>
                  </a:ext>
                </a:extLst>
              </a:tr>
              <a:tr h="648244">
                <a:tc>
                  <a:txBody>
                    <a:bodyPr/>
                    <a:lstStyle/>
                    <a:p>
                      <a:pPr marL="0" marR="0">
                        <a:lnSpc>
                          <a:spcPct val="115000"/>
                        </a:lnSpc>
                        <a:spcBef>
                          <a:spcPts val="0"/>
                        </a:spcBef>
                        <a:spcAft>
                          <a:spcPts val="1000"/>
                        </a:spcAft>
                      </a:pPr>
                      <a:r>
                        <a:rPr lang="en-US" sz="2200" b="1" dirty="0">
                          <a:effectLst/>
                          <a:latin typeface="Trebuchet MS" panose="020B0603020202020204" pitchFamily="34" charset="0"/>
                          <a:cs typeface="Times New Roman" panose="02020603050405020304" pitchFamily="18" charset="0"/>
                        </a:rPr>
                        <a:t>Total Equity &amp; Liabilities</a:t>
                      </a:r>
                      <a:endParaRPr lang="en-US" sz="2200" b="1"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2200" b="1" dirty="0" smtClean="0">
                          <a:effectLst/>
                          <a:latin typeface="Trebuchet MS" panose="020B0603020202020204" pitchFamily="34" charset="0"/>
                          <a:ea typeface="+mn-ea"/>
                          <a:cs typeface="Times New Roman" panose="02020603050405020304" pitchFamily="18" charset="0"/>
                        </a:rPr>
                        <a:t>87,542,902,424</a:t>
                      </a:r>
                      <a:endParaRPr lang="en-US" sz="2200" b="1"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marL="0" marR="0" algn="ctr">
                        <a:lnSpc>
                          <a:spcPct val="115000"/>
                        </a:lnSpc>
                        <a:spcBef>
                          <a:spcPts val="0"/>
                        </a:spcBef>
                        <a:spcAft>
                          <a:spcPts val="1000"/>
                        </a:spcAft>
                      </a:pPr>
                      <a:r>
                        <a:rPr lang="en-US" sz="2200" b="1" dirty="0" smtClean="0">
                          <a:effectLst/>
                          <a:latin typeface="Trebuchet MS" panose="020B0603020202020204" pitchFamily="34" charset="0"/>
                          <a:ea typeface="+mn-ea"/>
                          <a:cs typeface="Times New Roman" panose="02020603050405020304" pitchFamily="18" charset="0"/>
                        </a:rPr>
                        <a:t>67,124,105,615</a:t>
                      </a:r>
                      <a:endParaRPr lang="en-US" sz="2200" b="1"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10007"/>
                  </a:ext>
                </a:extLst>
              </a:tr>
            </a:tbl>
          </a:graphicData>
        </a:graphic>
      </p:graphicFrame>
      <p:sp>
        <p:nvSpPr>
          <p:cNvPr id="8" name="Slide Number Placeholder 7"/>
          <p:cNvSpPr>
            <a:spLocks noGrp="1"/>
          </p:cNvSpPr>
          <p:nvPr>
            <p:ph type="sldNum" sz="quarter" idx="12"/>
          </p:nvPr>
        </p:nvSpPr>
        <p:spPr>
          <a:xfrm>
            <a:off x="8610600" y="6397446"/>
            <a:ext cx="2743200" cy="365125"/>
          </a:xfrm>
        </p:spPr>
        <p:txBody>
          <a:bodyPr/>
          <a:lstStyle/>
          <a:p>
            <a:fld id="{180C7773-1C04-41D1-BC3F-D51B81939AD4}" type="slidenum">
              <a:rPr lang="en-US" smtClean="0">
                <a:latin typeface="Trebuchet MS" panose="020B0603020202020204" pitchFamily="34" charset="0"/>
              </a:rPr>
              <a:t>15</a:t>
            </a:fld>
            <a:endParaRPr lang="en-US">
              <a:latin typeface="Trebuchet MS" panose="020B0603020202020204" pitchFamily="34" charset="0"/>
            </a:endParaRPr>
          </a:p>
        </p:txBody>
      </p:sp>
    </p:spTree>
    <p:extLst>
      <p:ext uri="{BB962C8B-B14F-4D97-AF65-F5344CB8AC3E}">
        <p14:creationId xmlns:p14="http://schemas.microsoft.com/office/powerpoint/2010/main" val="19365528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73480"/>
            <a:ext cx="10515600" cy="5003483"/>
          </a:xfrm>
        </p:spPr>
        <p:txBody>
          <a:bodyPr>
            <a:normAutofit lnSpcReduction="10000"/>
          </a:bodyPr>
          <a:lstStyle/>
          <a:p>
            <a:pPr marL="0" indent="0">
              <a:buNone/>
            </a:pPr>
            <a:r>
              <a:rPr lang="en-US" altLang="ko-KR" b="1" dirty="0" smtClean="0">
                <a:latin typeface="Trebuchet MS" panose="020B0603020202020204" pitchFamily="34" charset="0"/>
                <a:ea typeface="굴림" charset="-127"/>
                <a:cs typeface="Times New Roman" pitchFamily="18" charset="0"/>
              </a:rPr>
              <a:t>Future Outlook </a:t>
            </a:r>
          </a:p>
          <a:p>
            <a:pPr algn="just"/>
            <a:r>
              <a:rPr lang="en-US" sz="2400" dirty="0">
                <a:latin typeface="Trebuchet MS" panose="020B0603020202020204" pitchFamily="34" charset="0"/>
                <a:ea typeface="굴림" charset="-127"/>
                <a:cs typeface="Times New Roman" pitchFamily="18" charset="0"/>
              </a:rPr>
              <a:t>Demand for yarn and fabric remains strong and margins are reasonable albeit lower than last year due to absence of inventory gains.  Historically high prices of raw materials this year pose increased risk of loss in case of any downward movement in prices. Your management is trying to reduce this risk by carrying less inventory and selling as much yarn/fabric as possible.  </a:t>
            </a:r>
          </a:p>
          <a:p>
            <a:pPr algn="just"/>
            <a:r>
              <a:rPr lang="en-US" sz="2400" dirty="0">
                <a:latin typeface="Trebuchet MS" panose="020B0603020202020204" pitchFamily="34" charset="0"/>
                <a:ea typeface="굴림" charset="-127"/>
                <a:cs typeface="Times New Roman" pitchFamily="18" charset="0"/>
              </a:rPr>
              <a:t>GOP continues to provide energy at regionally competitive tariffs to the textile industry. Inshallah, if this sensible policy continues, textile business in Pakistan will continue to thrive and exports will increase.  Due to shift of demand from China to other countries, ample opportunity exists for Pakistan to increase its market share.</a:t>
            </a:r>
          </a:p>
          <a:p>
            <a:pPr algn="just"/>
            <a:r>
              <a:rPr lang="en-US" sz="2400" dirty="0">
                <a:latin typeface="Trebuchet MS" panose="020B0603020202020204" pitchFamily="34" charset="0"/>
                <a:ea typeface="굴림" charset="-127"/>
                <a:cs typeface="Times New Roman" pitchFamily="18" charset="0"/>
              </a:rPr>
              <a:t>BMR and expansion of the Company’s different units continues to benefit from increased demand.  During the current year, your company expects to invest approximately Rs.5 billion for BMR and expansion.  </a:t>
            </a:r>
          </a:p>
          <a:p>
            <a:pPr marL="0" indent="0" algn="just">
              <a:buNone/>
            </a:pPr>
            <a:endParaRPr lang="en-US" altLang="ko-KR" b="1" dirty="0">
              <a:latin typeface="Trebuchet MS" panose="020B0603020202020204" pitchFamily="34" charset="0"/>
              <a:ea typeface="굴림" charset="-127"/>
              <a:cs typeface="Times New Roman" pitchFamily="18" charset="0"/>
            </a:endParaRPr>
          </a:p>
          <a:p>
            <a:pPr marL="0" indent="0" algn="r">
              <a:lnSpc>
                <a:spcPct val="80000"/>
              </a:lnSpc>
              <a:buNone/>
            </a:pPr>
            <a:endParaRPr lang="en-US" altLang="ko-KR" b="1" dirty="0">
              <a:latin typeface="Trebuchet MS" panose="020B0603020202020204" pitchFamily="34" charset="0"/>
              <a:cs typeface="Times New Roman" pitchFamily="18" charset="0"/>
            </a:endParaRPr>
          </a:p>
          <a:p>
            <a:pPr marL="0" indent="0">
              <a:buNone/>
            </a:pPr>
            <a:endParaRPr lang="en-US" dirty="0">
              <a:latin typeface="Trebuchet MS" panose="020B0603020202020204" pitchFamily="34" charset="0"/>
            </a:endParaRPr>
          </a:p>
        </p:txBody>
      </p:sp>
      <p:sp>
        <p:nvSpPr>
          <p:cNvPr id="4" name="Title 1"/>
          <p:cNvSpPr>
            <a:spLocks noGrp="1"/>
          </p:cNvSpPr>
          <p:nvPr>
            <p:ph type="title"/>
          </p:nvPr>
        </p:nvSpPr>
        <p:spPr>
          <a:xfrm>
            <a:off x="838200" y="365125"/>
            <a:ext cx="10515600" cy="259715"/>
          </a:xfrm>
        </p:spPr>
        <p:txBody>
          <a:bodyPr>
            <a:normAutofit fontScale="90000"/>
          </a:bodyPr>
          <a:lstStyle/>
          <a:p>
            <a:r>
              <a:rPr lang="en-US" dirty="0">
                <a:latin typeface="Trebuchet MS" panose="020B0603020202020204" pitchFamily="34" charset="0"/>
                <a:cs typeface="Times New Roman" panose="02020603050405020304" pitchFamily="18" charset="0"/>
              </a:rPr>
              <a:t>Operations</a:t>
            </a:r>
            <a:r>
              <a:rPr lang="en-US" dirty="0">
                <a:latin typeface="Trebuchet MS" panose="020B0603020202020204" pitchFamily="34" charset="0"/>
              </a:rPr>
              <a:t> / </a:t>
            </a:r>
            <a:r>
              <a:rPr lang="en-US" dirty="0">
                <a:latin typeface="Trebuchet MS" panose="020B0603020202020204" pitchFamily="34" charset="0"/>
                <a:cs typeface="Times New Roman" panose="02020603050405020304" pitchFamily="18" charset="0"/>
              </a:rPr>
              <a:t>Business</a:t>
            </a:r>
            <a:endParaRPr lang="en-US" dirty="0">
              <a:latin typeface="Trebuchet MS" panose="020B060302020202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17480" y="365125"/>
            <a:ext cx="1037066" cy="808355"/>
          </a:xfrm>
          <a:prstGeom prst="rect">
            <a:avLst/>
          </a:prstGeom>
        </p:spPr>
      </p:pic>
      <p:sp>
        <p:nvSpPr>
          <p:cNvPr id="6" name="Slide Number Placeholder 5"/>
          <p:cNvSpPr>
            <a:spLocks noGrp="1"/>
          </p:cNvSpPr>
          <p:nvPr>
            <p:ph type="sldNum" sz="quarter" idx="12"/>
          </p:nvPr>
        </p:nvSpPr>
        <p:spPr/>
        <p:txBody>
          <a:bodyPr/>
          <a:lstStyle/>
          <a:p>
            <a:fld id="{180C7773-1C04-41D1-BC3F-D51B81939AD4}" type="slidenum">
              <a:rPr lang="en-US" smtClean="0">
                <a:latin typeface="Trebuchet MS" panose="020B0603020202020204" pitchFamily="34" charset="0"/>
              </a:rPr>
              <a:t>16</a:t>
            </a:fld>
            <a:endParaRPr lang="en-US">
              <a:latin typeface="Trebuchet MS" panose="020B0603020202020204" pitchFamily="34" charset="0"/>
            </a:endParaRPr>
          </a:p>
        </p:txBody>
      </p:sp>
    </p:spTree>
    <p:extLst>
      <p:ext uri="{BB962C8B-B14F-4D97-AF65-F5344CB8AC3E}">
        <p14:creationId xmlns:p14="http://schemas.microsoft.com/office/powerpoint/2010/main" val="30641013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05840" y="2453005"/>
            <a:ext cx="10515600" cy="1325563"/>
          </a:xfrm>
        </p:spPr>
        <p:txBody>
          <a:bodyPr/>
          <a:lstStyle/>
          <a:p>
            <a:pPr algn="ctr"/>
            <a:r>
              <a:rPr lang="en-US" dirty="0" smtClean="0">
                <a:latin typeface="Trebuchet MS" panose="020B0603020202020204" pitchFamily="34" charset="0"/>
                <a:cs typeface="Times New Roman" panose="02020603050405020304" pitchFamily="18" charset="0"/>
              </a:rPr>
              <a:t>THANK  YOU  </a:t>
            </a:r>
            <a:endParaRPr lang="en-US" dirty="0">
              <a:latin typeface="Trebuchet MS" panose="020B0603020202020204" pitchFamily="34" charset="0"/>
              <a:cs typeface="Times New Roman" panose="02020603050405020304"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17480" y="365125"/>
            <a:ext cx="1037066" cy="564515"/>
          </a:xfrm>
          <a:prstGeom prst="rect">
            <a:avLst/>
          </a:prstGeom>
        </p:spPr>
      </p:pic>
      <p:sp>
        <p:nvSpPr>
          <p:cNvPr id="6" name="Slide Number Placeholder 5"/>
          <p:cNvSpPr>
            <a:spLocks noGrp="1"/>
          </p:cNvSpPr>
          <p:nvPr>
            <p:ph type="sldNum" sz="quarter" idx="12"/>
          </p:nvPr>
        </p:nvSpPr>
        <p:spPr/>
        <p:txBody>
          <a:bodyPr/>
          <a:lstStyle/>
          <a:p>
            <a:fld id="{180C7773-1C04-41D1-BC3F-D51B81939AD4}" type="slidenum">
              <a:rPr lang="en-US" smtClean="0">
                <a:latin typeface="Trebuchet MS" panose="020B0603020202020204" pitchFamily="34" charset="0"/>
              </a:rPr>
              <a:t>17</a:t>
            </a:fld>
            <a:endParaRPr lang="en-US">
              <a:latin typeface="Trebuchet MS" panose="020B0603020202020204" pitchFamily="34" charset="0"/>
            </a:endParaRPr>
          </a:p>
        </p:txBody>
      </p:sp>
    </p:spTree>
    <p:extLst>
      <p:ext uri="{BB962C8B-B14F-4D97-AF65-F5344CB8AC3E}">
        <p14:creationId xmlns:p14="http://schemas.microsoft.com/office/powerpoint/2010/main" val="15723481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2216</TotalTime>
  <Words>904</Words>
  <Application>Microsoft Office PowerPoint</Application>
  <PresentationFormat>Widescreen</PresentationFormat>
  <Paragraphs>172</Paragraphs>
  <Slides>17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맑은 고딕</vt:lpstr>
      <vt:lpstr>Arial</vt:lpstr>
      <vt:lpstr>Arial Black</vt:lpstr>
      <vt:lpstr>Calibri</vt:lpstr>
      <vt:lpstr>Calibri Light</vt:lpstr>
      <vt:lpstr>굴림</vt:lpstr>
      <vt:lpstr>Times New Roman</vt:lpstr>
      <vt:lpstr>Trebuchet MS</vt:lpstr>
      <vt:lpstr>Office Theme</vt:lpstr>
      <vt:lpstr>Corporate Briefing Session</vt:lpstr>
      <vt:lpstr>                                       </vt:lpstr>
      <vt:lpstr>Corporate Briefing – Contents</vt:lpstr>
      <vt:lpstr>COMPANY BRIEF</vt:lpstr>
      <vt:lpstr>      Company Brief      </vt:lpstr>
      <vt:lpstr>      Company Brief      </vt:lpstr>
      <vt:lpstr>Operations / Business</vt:lpstr>
      <vt:lpstr>     Operations / Business </vt:lpstr>
      <vt:lpstr>     Operations / Business </vt:lpstr>
      <vt:lpstr>Financial Highlights of Year Ended  June 30, 2022</vt:lpstr>
      <vt:lpstr>Financial Highlights   </vt:lpstr>
      <vt:lpstr>Financial Highlights- Profit &amp; Loss  Turnover- Trend Seven years     </vt:lpstr>
      <vt:lpstr>Financial Highlights- Profit &amp; Loss  Profit after tax - Trend Seven years </vt:lpstr>
      <vt:lpstr>Financial Highlights- Profit &amp; Loss  Earning per share-Trend Seven years </vt:lpstr>
      <vt:lpstr>Financial Highlights- Balance Sheet As at 30 June</vt:lpstr>
      <vt:lpstr>Operations / Business</vt:lpstr>
      <vt:lpstr>THANK  YOU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Asad Mustafa</dc:creator>
  <cp:lastModifiedBy>DELL</cp:lastModifiedBy>
  <cp:revision>138</cp:revision>
  <cp:lastPrinted>2022-11-21T07:07:37Z</cp:lastPrinted>
  <dcterms:created xsi:type="dcterms:W3CDTF">2019-10-22T05:08:51Z</dcterms:created>
  <dcterms:modified xsi:type="dcterms:W3CDTF">2022-12-09T12:18:17Z</dcterms:modified>
</cp:coreProperties>
</file>